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sldIdLst>
    <p:sldId id="263" r:id="rId4"/>
    <p:sldId id="264" r:id="rId5"/>
    <p:sldId id="1566" r:id="rId6"/>
    <p:sldId id="1572" r:id="rId7"/>
    <p:sldId id="1580" r:id="rId8"/>
    <p:sldId id="1594" r:id="rId9"/>
    <p:sldId id="1581" r:id="rId10"/>
    <p:sldId id="256" r:id="rId11"/>
    <p:sldId id="1579" r:id="rId12"/>
    <p:sldId id="627" r:id="rId13"/>
    <p:sldId id="280" r:id="rId14"/>
    <p:sldId id="276" r:id="rId15"/>
    <p:sldId id="1585" r:id="rId16"/>
    <p:sldId id="1593" r:id="rId17"/>
    <p:sldId id="290" r:id="rId18"/>
    <p:sldId id="1578" r:id="rId19"/>
    <p:sldId id="621" r:id="rId20"/>
    <p:sldId id="292" r:id="rId21"/>
    <p:sldId id="1589" r:id="rId22"/>
    <p:sldId id="1590" r:id="rId23"/>
    <p:sldId id="1588" r:id="rId24"/>
    <p:sldId id="1591" r:id="rId25"/>
    <p:sldId id="1592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Marise%20Mattos\Desktop\DIVE%20REMOTO\Febre%20Amarela\C&#243;pia%20de%20Modelo_base%20monitoramento%20Casos%20Humanos%202020_2021_.XLSM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740403543307072E-2"/>
          <c:y val="3.6778537914743885E-2"/>
          <c:w val="0.90584070676732431"/>
          <c:h val="0.6537860738157333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'Curva epidêmica 2020-2021'!$AK$2</c:f>
              <c:strCache>
                <c:ptCount val="1"/>
                <c:pt idx="0">
                  <c:v>Confirmados (5)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ysClr val="window" lastClr="FFFFFF">
                  <a:lumMod val="50000"/>
                </a:sysClr>
              </a:solidFill>
            </a:ln>
          </c:spPr>
          <c:invertIfNegative val="0"/>
          <c:cat>
            <c:multiLvlStrRef>
              <c:f>'Curva epidêmica 2020-2021'!$AD$3:$AF$54</c:f>
              <c:multiLvlStrCache>
                <c:ptCount val="52"/>
                <c:lvl>
                  <c:pt idx="0">
                    <c:v>27</c:v>
                  </c:pt>
                  <c:pt idx="1">
                    <c:v>28</c:v>
                  </c:pt>
                  <c:pt idx="2">
                    <c:v>29</c:v>
                  </c:pt>
                  <c:pt idx="3">
                    <c:v>30</c:v>
                  </c:pt>
                  <c:pt idx="4">
                    <c:v>31</c:v>
                  </c:pt>
                  <c:pt idx="5">
                    <c:v>32</c:v>
                  </c:pt>
                  <c:pt idx="6">
                    <c:v>33</c:v>
                  </c:pt>
                  <c:pt idx="7">
                    <c:v>34</c:v>
                  </c:pt>
                  <c:pt idx="8">
                    <c:v>35</c:v>
                  </c:pt>
                  <c:pt idx="9">
                    <c:v>36</c:v>
                  </c:pt>
                  <c:pt idx="10">
                    <c:v>37</c:v>
                  </c:pt>
                  <c:pt idx="11">
                    <c:v>38</c:v>
                  </c:pt>
                  <c:pt idx="12">
                    <c:v>39</c:v>
                  </c:pt>
                  <c:pt idx="13">
                    <c:v>40</c:v>
                  </c:pt>
                  <c:pt idx="14">
                    <c:v>41</c:v>
                  </c:pt>
                  <c:pt idx="15">
                    <c:v>42</c:v>
                  </c:pt>
                  <c:pt idx="16">
                    <c:v>43</c:v>
                  </c:pt>
                  <c:pt idx="17">
                    <c:v>44</c:v>
                  </c:pt>
                  <c:pt idx="18">
                    <c:v>45</c:v>
                  </c:pt>
                  <c:pt idx="19">
                    <c:v>46</c:v>
                  </c:pt>
                  <c:pt idx="20">
                    <c:v>47</c:v>
                  </c:pt>
                  <c:pt idx="21">
                    <c:v>48</c:v>
                  </c:pt>
                  <c:pt idx="22">
                    <c:v>49</c:v>
                  </c:pt>
                  <c:pt idx="23">
                    <c:v>50</c:v>
                  </c:pt>
                  <c:pt idx="24">
                    <c:v>51</c:v>
                  </c:pt>
                  <c:pt idx="25">
                    <c:v>52</c:v>
                  </c:pt>
                  <c:pt idx="26">
                    <c:v>1</c:v>
                  </c:pt>
                  <c:pt idx="27">
                    <c:v>2</c:v>
                  </c:pt>
                  <c:pt idx="28">
                    <c:v>3</c:v>
                  </c:pt>
                  <c:pt idx="29">
                    <c:v>4</c:v>
                  </c:pt>
                  <c:pt idx="30">
                    <c:v>5</c:v>
                  </c:pt>
                  <c:pt idx="31">
                    <c:v>6</c:v>
                  </c:pt>
                  <c:pt idx="32">
                    <c:v>7</c:v>
                  </c:pt>
                  <c:pt idx="33">
                    <c:v>8</c:v>
                  </c:pt>
                  <c:pt idx="34">
                    <c:v>9</c:v>
                  </c:pt>
                  <c:pt idx="35">
                    <c:v>10</c:v>
                  </c:pt>
                  <c:pt idx="36">
                    <c:v>11</c:v>
                  </c:pt>
                  <c:pt idx="37">
                    <c:v>12</c:v>
                  </c:pt>
                  <c:pt idx="38">
                    <c:v>13</c:v>
                  </c:pt>
                  <c:pt idx="39">
                    <c:v>14</c:v>
                  </c:pt>
                  <c:pt idx="40">
                    <c:v>15</c:v>
                  </c:pt>
                  <c:pt idx="41">
                    <c:v>16</c:v>
                  </c:pt>
                  <c:pt idx="42">
                    <c:v>17</c:v>
                  </c:pt>
                  <c:pt idx="43">
                    <c:v>18</c:v>
                  </c:pt>
                  <c:pt idx="44">
                    <c:v>19</c:v>
                  </c:pt>
                  <c:pt idx="45">
                    <c:v>20</c:v>
                  </c:pt>
                  <c:pt idx="46">
                    <c:v>21</c:v>
                  </c:pt>
                  <c:pt idx="47">
                    <c:v>22</c:v>
                  </c:pt>
                  <c:pt idx="48">
                    <c:v>23</c:v>
                  </c:pt>
                  <c:pt idx="49">
                    <c:v>24</c:v>
                  </c:pt>
                  <c:pt idx="50">
                    <c:v>25</c:v>
                  </c:pt>
                  <c:pt idx="51">
                    <c:v>26</c:v>
                  </c:pt>
                </c:lvl>
                <c:lvl>
                  <c:pt idx="0">
                    <c:v>Jul</c:v>
                  </c:pt>
                  <c:pt idx="4">
                    <c:v>Ago</c:v>
                  </c:pt>
                  <c:pt idx="9">
                    <c:v>Set</c:v>
                  </c:pt>
                  <c:pt idx="13">
                    <c:v>Out</c:v>
                  </c:pt>
                  <c:pt idx="17">
                    <c:v>Nov</c:v>
                  </c:pt>
                  <c:pt idx="22">
                    <c:v>Dez</c:v>
                  </c:pt>
                  <c:pt idx="26">
                    <c:v>Jan</c:v>
                  </c:pt>
                  <c:pt idx="31">
                    <c:v>Fev</c:v>
                  </c:pt>
                  <c:pt idx="35">
                    <c:v>Mar</c:v>
                  </c:pt>
                  <c:pt idx="39">
                    <c:v>Abr</c:v>
                  </c:pt>
                  <c:pt idx="43">
                    <c:v>Mai</c:v>
                  </c:pt>
                  <c:pt idx="48">
                    <c:v>Jun</c:v>
                  </c:pt>
                </c:lvl>
                <c:lvl>
                  <c:pt idx="0">
                    <c:v>2020</c:v>
                  </c:pt>
                  <c:pt idx="26">
                    <c:v>2021</c:v>
                  </c:pt>
                </c:lvl>
              </c:multiLvlStrCache>
            </c:multiLvlStrRef>
          </c:cat>
          <c:val>
            <c:numRef>
              <c:f>'Curva epidêmica 2020-2021'!$AK$3:$AK$54</c:f>
              <c:numCache>
                <c:formatCode>General</c:formatCode>
                <c:ptCount val="52"/>
                <c:pt idx="26">
                  <c:v>1</c:v>
                </c:pt>
                <c:pt idx="33">
                  <c:v>1</c:v>
                </c:pt>
                <c:pt idx="36">
                  <c:v>2</c:v>
                </c:pt>
                <c:pt idx="3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82-49F5-B0CC-06CD76EEBD35}"/>
            </c:ext>
          </c:extLst>
        </c:ser>
        <c:ser>
          <c:idx val="0"/>
          <c:order val="1"/>
          <c:tx>
            <c:strRef>
              <c:f>'Curva epidêmica 2020-2021'!$AJ$2</c:f>
              <c:strCache>
                <c:ptCount val="1"/>
                <c:pt idx="0">
                  <c:v>Em investigação (0)</c:v>
                </c:pt>
              </c:strCache>
            </c:strRef>
          </c:tx>
          <c:spPr>
            <a:solidFill>
              <a:srgbClr val="4F81BD"/>
            </a:solidFill>
            <a:ln>
              <a:solidFill>
                <a:sysClr val="window" lastClr="FFFFFF">
                  <a:lumMod val="50000"/>
                </a:sysClr>
              </a:solidFill>
            </a:ln>
          </c:spPr>
          <c:invertIfNegative val="0"/>
          <c:cat>
            <c:multiLvlStrRef>
              <c:f>'Curva epidêmica 2020-2021'!$AD$3:$AF$54</c:f>
              <c:multiLvlStrCache>
                <c:ptCount val="52"/>
                <c:lvl>
                  <c:pt idx="0">
                    <c:v>27</c:v>
                  </c:pt>
                  <c:pt idx="1">
                    <c:v>28</c:v>
                  </c:pt>
                  <c:pt idx="2">
                    <c:v>29</c:v>
                  </c:pt>
                  <c:pt idx="3">
                    <c:v>30</c:v>
                  </c:pt>
                  <c:pt idx="4">
                    <c:v>31</c:v>
                  </c:pt>
                  <c:pt idx="5">
                    <c:v>32</c:v>
                  </c:pt>
                  <c:pt idx="6">
                    <c:v>33</c:v>
                  </c:pt>
                  <c:pt idx="7">
                    <c:v>34</c:v>
                  </c:pt>
                  <c:pt idx="8">
                    <c:v>35</c:v>
                  </c:pt>
                  <c:pt idx="9">
                    <c:v>36</c:v>
                  </c:pt>
                  <c:pt idx="10">
                    <c:v>37</c:v>
                  </c:pt>
                  <c:pt idx="11">
                    <c:v>38</c:v>
                  </c:pt>
                  <c:pt idx="12">
                    <c:v>39</c:v>
                  </c:pt>
                  <c:pt idx="13">
                    <c:v>40</c:v>
                  </c:pt>
                  <c:pt idx="14">
                    <c:v>41</c:v>
                  </c:pt>
                  <c:pt idx="15">
                    <c:v>42</c:v>
                  </c:pt>
                  <c:pt idx="16">
                    <c:v>43</c:v>
                  </c:pt>
                  <c:pt idx="17">
                    <c:v>44</c:v>
                  </c:pt>
                  <c:pt idx="18">
                    <c:v>45</c:v>
                  </c:pt>
                  <c:pt idx="19">
                    <c:v>46</c:v>
                  </c:pt>
                  <c:pt idx="20">
                    <c:v>47</c:v>
                  </c:pt>
                  <c:pt idx="21">
                    <c:v>48</c:v>
                  </c:pt>
                  <c:pt idx="22">
                    <c:v>49</c:v>
                  </c:pt>
                  <c:pt idx="23">
                    <c:v>50</c:v>
                  </c:pt>
                  <c:pt idx="24">
                    <c:v>51</c:v>
                  </c:pt>
                  <c:pt idx="25">
                    <c:v>52</c:v>
                  </c:pt>
                  <c:pt idx="26">
                    <c:v>1</c:v>
                  </c:pt>
                  <c:pt idx="27">
                    <c:v>2</c:v>
                  </c:pt>
                  <c:pt idx="28">
                    <c:v>3</c:v>
                  </c:pt>
                  <c:pt idx="29">
                    <c:v>4</c:v>
                  </c:pt>
                  <c:pt idx="30">
                    <c:v>5</c:v>
                  </c:pt>
                  <c:pt idx="31">
                    <c:v>6</c:v>
                  </c:pt>
                  <c:pt idx="32">
                    <c:v>7</c:v>
                  </c:pt>
                  <c:pt idx="33">
                    <c:v>8</c:v>
                  </c:pt>
                  <c:pt idx="34">
                    <c:v>9</c:v>
                  </c:pt>
                  <c:pt idx="35">
                    <c:v>10</c:v>
                  </c:pt>
                  <c:pt idx="36">
                    <c:v>11</c:v>
                  </c:pt>
                  <c:pt idx="37">
                    <c:v>12</c:v>
                  </c:pt>
                  <c:pt idx="38">
                    <c:v>13</c:v>
                  </c:pt>
                  <c:pt idx="39">
                    <c:v>14</c:v>
                  </c:pt>
                  <c:pt idx="40">
                    <c:v>15</c:v>
                  </c:pt>
                  <c:pt idx="41">
                    <c:v>16</c:v>
                  </c:pt>
                  <c:pt idx="42">
                    <c:v>17</c:v>
                  </c:pt>
                  <c:pt idx="43">
                    <c:v>18</c:v>
                  </c:pt>
                  <c:pt idx="44">
                    <c:v>19</c:v>
                  </c:pt>
                  <c:pt idx="45">
                    <c:v>20</c:v>
                  </c:pt>
                  <c:pt idx="46">
                    <c:v>21</c:v>
                  </c:pt>
                  <c:pt idx="47">
                    <c:v>22</c:v>
                  </c:pt>
                  <c:pt idx="48">
                    <c:v>23</c:v>
                  </c:pt>
                  <c:pt idx="49">
                    <c:v>24</c:v>
                  </c:pt>
                  <c:pt idx="50">
                    <c:v>25</c:v>
                  </c:pt>
                  <c:pt idx="51">
                    <c:v>26</c:v>
                  </c:pt>
                </c:lvl>
                <c:lvl>
                  <c:pt idx="0">
                    <c:v>Jul</c:v>
                  </c:pt>
                  <c:pt idx="4">
                    <c:v>Ago</c:v>
                  </c:pt>
                  <c:pt idx="9">
                    <c:v>Set</c:v>
                  </c:pt>
                  <c:pt idx="13">
                    <c:v>Out</c:v>
                  </c:pt>
                  <c:pt idx="17">
                    <c:v>Nov</c:v>
                  </c:pt>
                  <c:pt idx="22">
                    <c:v>Dez</c:v>
                  </c:pt>
                  <c:pt idx="26">
                    <c:v>Jan</c:v>
                  </c:pt>
                  <c:pt idx="31">
                    <c:v>Fev</c:v>
                  </c:pt>
                  <c:pt idx="35">
                    <c:v>Mar</c:v>
                  </c:pt>
                  <c:pt idx="39">
                    <c:v>Abr</c:v>
                  </c:pt>
                  <c:pt idx="43">
                    <c:v>Mai</c:v>
                  </c:pt>
                  <c:pt idx="48">
                    <c:v>Jun</c:v>
                  </c:pt>
                </c:lvl>
                <c:lvl>
                  <c:pt idx="0">
                    <c:v>2020</c:v>
                  </c:pt>
                  <c:pt idx="26">
                    <c:v>2021</c:v>
                  </c:pt>
                </c:lvl>
              </c:multiLvlStrCache>
            </c:multiLvlStrRef>
          </c:cat>
          <c:val>
            <c:numRef>
              <c:f>'Curva epidêmica 2020-2021'!$AJ$3:$AJ$54</c:f>
              <c:numCache>
                <c:formatCode>General</c:formatCode>
                <c:ptCount val="52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482-49F5-B0CC-06CD76EEBD35}"/>
            </c:ext>
          </c:extLst>
        </c:ser>
        <c:ser>
          <c:idx val="3"/>
          <c:order val="2"/>
          <c:tx>
            <c:strRef>
              <c:f>'Curva epidêmica 2020-2021'!$AI$2</c:f>
              <c:strCache>
                <c:ptCount val="1"/>
                <c:pt idx="0">
                  <c:v>Inconclusivos (0)</c:v>
                </c:pt>
              </c:strCache>
            </c:strRef>
          </c:tx>
          <c:spPr>
            <a:solidFill>
              <a:srgbClr val="4F81BD">
                <a:lumMod val="20000"/>
                <a:lumOff val="80000"/>
              </a:srgbClr>
            </a:solidFill>
            <a:ln>
              <a:solidFill>
                <a:sysClr val="window" lastClr="FFFFFF">
                  <a:lumMod val="50000"/>
                </a:sysClr>
              </a:solidFill>
            </a:ln>
          </c:spPr>
          <c:invertIfNegative val="0"/>
          <c:cat>
            <c:multiLvlStrRef>
              <c:f>'Curva epidêmica 2020-2021'!$AD$3:$AF$54</c:f>
              <c:multiLvlStrCache>
                <c:ptCount val="52"/>
                <c:lvl>
                  <c:pt idx="0">
                    <c:v>27</c:v>
                  </c:pt>
                  <c:pt idx="1">
                    <c:v>28</c:v>
                  </c:pt>
                  <c:pt idx="2">
                    <c:v>29</c:v>
                  </c:pt>
                  <c:pt idx="3">
                    <c:v>30</c:v>
                  </c:pt>
                  <c:pt idx="4">
                    <c:v>31</c:v>
                  </c:pt>
                  <c:pt idx="5">
                    <c:v>32</c:v>
                  </c:pt>
                  <c:pt idx="6">
                    <c:v>33</c:v>
                  </c:pt>
                  <c:pt idx="7">
                    <c:v>34</c:v>
                  </c:pt>
                  <c:pt idx="8">
                    <c:v>35</c:v>
                  </c:pt>
                  <c:pt idx="9">
                    <c:v>36</c:v>
                  </c:pt>
                  <c:pt idx="10">
                    <c:v>37</c:v>
                  </c:pt>
                  <c:pt idx="11">
                    <c:v>38</c:v>
                  </c:pt>
                  <c:pt idx="12">
                    <c:v>39</c:v>
                  </c:pt>
                  <c:pt idx="13">
                    <c:v>40</c:v>
                  </c:pt>
                  <c:pt idx="14">
                    <c:v>41</c:v>
                  </c:pt>
                  <c:pt idx="15">
                    <c:v>42</c:v>
                  </c:pt>
                  <c:pt idx="16">
                    <c:v>43</c:v>
                  </c:pt>
                  <c:pt idx="17">
                    <c:v>44</c:v>
                  </c:pt>
                  <c:pt idx="18">
                    <c:v>45</c:v>
                  </c:pt>
                  <c:pt idx="19">
                    <c:v>46</c:v>
                  </c:pt>
                  <c:pt idx="20">
                    <c:v>47</c:v>
                  </c:pt>
                  <c:pt idx="21">
                    <c:v>48</c:v>
                  </c:pt>
                  <c:pt idx="22">
                    <c:v>49</c:v>
                  </c:pt>
                  <c:pt idx="23">
                    <c:v>50</c:v>
                  </c:pt>
                  <c:pt idx="24">
                    <c:v>51</c:v>
                  </c:pt>
                  <c:pt idx="25">
                    <c:v>52</c:v>
                  </c:pt>
                  <c:pt idx="26">
                    <c:v>1</c:v>
                  </c:pt>
                  <c:pt idx="27">
                    <c:v>2</c:v>
                  </c:pt>
                  <c:pt idx="28">
                    <c:v>3</c:v>
                  </c:pt>
                  <c:pt idx="29">
                    <c:v>4</c:v>
                  </c:pt>
                  <c:pt idx="30">
                    <c:v>5</c:v>
                  </c:pt>
                  <c:pt idx="31">
                    <c:v>6</c:v>
                  </c:pt>
                  <c:pt idx="32">
                    <c:v>7</c:v>
                  </c:pt>
                  <c:pt idx="33">
                    <c:v>8</c:v>
                  </c:pt>
                  <c:pt idx="34">
                    <c:v>9</c:v>
                  </c:pt>
                  <c:pt idx="35">
                    <c:v>10</c:v>
                  </c:pt>
                  <c:pt idx="36">
                    <c:v>11</c:v>
                  </c:pt>
                  <c:pt idx="37">
                    <c:v>12</c:v>
                  </c:pt>
                  <c:pt idx="38">
                    <c:v>13</c:v>
                  </c:pt>
                  <c:pt idx="39">
                    <c:v>14</c:v>
                  </c:pt>
                  <c:pt idx="40">
                    <c:v>15</c:v>
                  </c:pt>
                  <c:pt idx="41">
                    <c:v>16</c:v>
                  </c:pt>
                  <c:pt idx="42">
                    <c:v>17</c:v>
                  </c:pt>
                  <c:pt idx="43">
                    <c:v>18</c:v>
                  </c:pt>
                  <c:pt idx="44">
                    <c:v>19</c:v>
                  </c:pt>
                  <c:pt idx="45">
                    <c:v>20</c:v>
                  </c:pt>
                  <c:pt idx="46">
                    <c:v>21</c:v>
                  </c:pt>
                  <c:pt idx="47">
                    <c:v>22</c:v>
                  </c:pt>
                  <c:pt idx="48">
                    <c:v>23</c:v>
                  </c:pt>
                  <c:pt idx="49">
                    <c:v>24</c:v>
                  </c:pt>
                  <c:pt idx="50">
                    <c:v>25</c:v>
                  </c:pt>
                  <c:pt idx="51">
                    <c:v>26</c:v>
                  </c:pt>
                </c:lvl>
                <c:lvl>
                  <c:pt idx="0">
                    <c:v>Jul</c:v>
                  </c:pt>
                  <c:pt idx="4">
                    <c:v>Ago</c:v>
                  </c:pt>
                  <c:pt idx="9">
                    <c:v>Set</c:v>
                  </c:pt>
                  <c:pt idx="13">
                    <c:v>Out</c:v>
                  </c:pt>
                  <c:pt idx="17">
                    <c:v>Nov</c:v>
                  </c:pt>
                  <c:pt idx="22">
                    <c:v>Dez</c:v>
                  </c:pt>
                  <c:pt idx="26">
                    <c:v>Jan</c:v>
                  </c:pt>
                  <c:pt idx="31">
                    <c:v>Fev</c:v>
                  </c:pt>
                  <c:pt idx="35">
                    <c:v>Mar</c:v>
                  </c:pt>
                  <c:pt idx="39">
                    <c:v>Abr</c:v>
                  </c:pt>
                  <c:pt idx="43">
                    <c:v>Mai</c:v>
                  </c:pt>
                  <c:pt idx="48">
                    <c:v>Jun</c:v>
                  </c:pt>
                </c:lvl>
                <c:lvl>
                  <c:pt idx="0">
                    <c:v>2020</c:v>
                  </c:pt>
                  <c:pt idx="26">
                    <c:v>2021</c:v>
                  </c:pt>
                </c:lvl>
              </c:multiLvlStrCache>
            </c:multiLvlStrRef>
          </c:cat>
          <c:val>
            <c:numRef>
              <c:f>'Curva epidêmica 2020-2021'!$AI$3:$AI$54</c:f>
              <c:numCache>
                <c:formatCode>General</c:formatCode>
                <c:ptCount val="52"/>
              </c:numCache>
            </c:numRef>
          </c:val>
          <c:extLst xmlns:c16r2="http://schemas.microsoft.com/office/drawing/2015/06/chart" xmlns:c15="http://schemas.microsoft.com/office/drawing/2012/chart">
            <c:ext xmlns:c16="http://schemas.microsoft.com/office/drawing/2014/chart" uri="{C3380CC4-5D6E-409C-BE32-E72D297353CC}">
              <c16:uniqueId val="{00000002-B482-49F5-B0CC-06CD76EEBD35}"/>
            </c:ext>
          </c:extLst>
        </c:ser>
        <c:ser>
          <c:idx val="2"/>
          <c:order val="3"/>
          <c:tx>
            <c:strRef>
              <c:f>'Curva epidêmica 2020-2021'!$AH$2</c:f>
              <c:strCache>
                <c:ptCount val="1"/>
                <c:pt idx="0">
                  <c:v>Descartados (55)</c:v>
                </c:pt>
              </c:strCache>
            </c:strRef>
          </c:tx>
          <c:spPr>
            <a:solidFill>
              <a:sysClr val="window" lastClr="FFFFFF">
                <a:alpha val="50000"/>
              </a:sysClr>
            </a:solidFill>
            <a:ln>
              <a:solidFill>
                <a:sysClr val="window" lastClr="FFFFFF">
                  <a:lumMod val="50000"/>
                </a:sysClr>
              </a:solidFill>
            </a:ln>
          </c:spPr>
          <c:invertIfNegative val="0"/>
          <c:cat>
            <c:multiLvlStrRef>
              <c:f>'Curva epidêmica 2020-2021'!$AD$3:$AF$54</c:f>
              <c:multiLvlStrCache>
                <c:ptCount val="52"/>
                <c:lvl>
                  <c:pt idx="0">
                    <c:v>27</c:v>
                  </c:pt>
                  <c:pt idx="1">
                    <c:v>28</c:v>
                  </c:pt>
                  <c:pt idx="2">
                    <c:v>29</c:v>
                  </c:pt>
                  <c:pt idx="3">
                    <c:v>30</c:v>
                  </c:pt>
                  <c:pt idx="4">
                    <c:v>31</c:v>
                  </c:pt>
                  <c:pt idx="5">
                    <c:v>32</c:v>
                  </c:pt>
                  <c:pt idx="6">
                    <c:v>33</c:v>
                  </c:pt>
                  <c:pt idx="7">
                    <c:v>34</c:v>
                  </c:pt>
                  <c:pt idx="8">
                    <c:v>35</c:v>
                  </c:pt>
                  <c:pt idx="9">
                    <c:v>36</c:v>
                  </c:pt>
                  <c:pt idx="10">
                    <c:v>37</c:v>
                  </c:pt>
                  <c:pt idx="11">
                    <c:v>38</c:v>
                  </c:pt>
                  <c:pt idx="12">
                    <c:v>39</c:v>
                  </c:pt>
                  <c:pt idx="13">
                    <c:v>40</c:v>
                  </c:pt>
                  <c:pt idx="14">
                    <c:v>41</c:v>
                  </c:pt>
                  <c:pt idx="15">
                    <c:v>42</c:v>
                  </c:pt>
                  <c:pt idx="16">
                    <c:v>43</c:v>
                  </c:pt>
                  <c:pt idx="17">
                    <c:v>44</c:v>
                  </c:pt>
                  <c:pt idx="18">
                    <c:v>45</c:v>
                  </c:pt>
                  <c:pt idx="19">
                    <c:v>46</c:v>
                  </c:pt>
                  <c:pt idx="20">
                    <c:v>47</c:v>
                  </c:pt>
                  <c:pt idx="21">
                    <c:v>48</c:v>
                  </c:pt>
                  <c:pt idx="22">
                    <c:v>49</c:v>
                  </c:pt>
                  <c:pt idx="23">
                    <c:v>50</c:v>
                  </c:pt>
                  <c:pt idx="24">
                    <c:v>51</c:v>
                  </c:pt>
                  <c:pt idx="25">
                    <c:v>52</c:v>
                  </c:pt>
                  <c:pt idx="26">
                    <c:v>1</c:v>
                  </c:pt>
                  <c:pt idx="27">
                    <c:v>2</c:v>
                  </c:pt>
                  <c:pt idx="28">
                    <c:v>3</c:v>
                  </c:pt>
                  <c:pt idx="29">
                    <c:v>4</c:v>
                  </c:pt>
                  <c:pt idx="30">
                    <c:v>5</c:v>
                  </c:pt>
                  <c:pt idx="31">
                    <c:v>6</c:v>
                  </c:pt>
                  <c:pt idx="32">
                    <c:v>7</c:v>
                  </c:pt>
                  <c:pt idx="33">
                    <c:v>8</c:v>
                  </c:pt>
                  <c:pt idx="34">
                    <c:v>9</c:v>
                  </c:pt>
                  <c:pt idx="35">
                    <c:v>10</c:v>
                  </c:pt>
                  <c:pt idx="36">
                    <c:v>11</c:v>
                  </c:pt>
                  <c:pt idx="37">
                    <c:v>12</c:v>
                  </c:pt>
                  <c:pt idx="38">
                    <c:v>13</c:v>
                  </c:pt>
                  <c:pt idx="39">
                    <c:v>14</c:v>
                  </c:pt>
                  <c:pt idx="40">
                    <c:v>15</c:v>
                  </c:pt>
                  <c:pt idx="41">
                    <c:v>16</c:v>
                  </c:pt>
                  <c:pt idx="42">
                    <c:v>17</c:v>
                  </c:pt>
                  <c:pt idx="43">
                    <c:v>18</c:v>
                  </c:pt>
                  <c:pt idx="44">
                    <c:v>19</c:v>
                  </c:pt>
                  <c:pt idx="45">
                    <c:v>20</c:v>
                  </c:pt>
                  <c:pt idx="46">
                    <c:v>21</c:v>
                  </c:pt>
                  <c:pt idx="47">
                    <c:v>22</c:v>
                  </c:pt>
                  <c:pt idx="48">
                    <c:v>23</c:v>
                  </c:pt>
                  <c:pt idx="49">
                    <c:v>24</c:v>
                  </c:pt>
                  <c:pt idx="50">
                    <c:v>25</c:v>
                  </c:pt>
                  <c:pt idx="51">
                    <c:v>26</c:v>
                  </c:pt>
                </c:lvl>
                <c:lvl>
                  <c:pt idx="0">
                    <c:v>Jul</c:v>
                  </c:pt>
                  <c:pt idx="4">
                    <c:v>Ago</c:v>
                  </c:pt>
                  <c:pt idx="9">
                    <c:v>Set</c:v>
                  </c:pt>
                  <c:pt idx="13">
                    <c:v>Out</c:v>
                  </c:pt>
                  <c:pt idx="17">
                    <c:v>Nov</c:v>
                  </c:pt>
                  <c:pt idx="22">
                    <c:v>Dez</c:v>
                  </c:pt>
                  <c:pt idx="26">
                    <c:v>Jan</c:v>
                  </c:pt>
                  <c:pt idx="31">
                    <c:v>Fev</c:v>
                  </c:pt>
                  <c:pt idx="35">
                    <c:v>Mar</c:v>
                  </c:pt>
                  <c:pt idx="39">
                    <c:v>Abr</c:v>
                  </c:pt>
                  <c:pt idx="43">
                    <c:v>Mai</c:v>
                  </c:pt>
                  <c:pt idx="48">
                    <c:v>Jun</c:v>
                  </c:pt>
                </c:lvl>
                <c:lvl>
                  <c:pt idx="0">
                    <c:v>2020</c:v>
                  </c:pt>
                  <c:pt idx="26">
                    <c:v>2021</c:v>
                  </c:pt>
                </c:lvl>
              </c:multiLvlStrCache>
            </c:multiLvlStrRef>
          </c:cat>
          <c:val>
            <c:numRef>
              <c:f>'Curva epidêmica 2020-2021'!$AH$3:$AH$54</c:f>
              <c:numCache>
                <c:formatCode>General</c:formatCode>
                <c:ptCount val="52"/>
                <c:pt idx="1">
                  <c:v>2</c:v>
                </c:pt>
                <c:pt idx="2">
                  <c:v>1</c:v>
                </c:pt>
                <c:pt idx="5">
                  <c:v>2</c:v>
                </c:pt>
                <c:pt idx="7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3</c:v>
                </c:pt>
                <c:pt idx="14">
                  <c:v>1</c:v>
                </c:pt>
                <c:pt idx="16">
                  <c:v>6</c:v>
                </c:pt>
                <c:pt idx="18">
                  <c:v>1</c:v>
                </c:pt>
                <c:pt idx="19">
                  <c:v>1</c:v>
                </c:pt>
                <c:pt idx="20">
                  <c:v>4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5</c:v>
                </c:pt>
                <c:pt idx="26">
                  <c:v>1</c:v>
                </c:pt>
                <c:pt idx="28">
                  <c:v>2</c:v>
                </c:pt>
                <c:pt idx="29">
                  <c:v>1</c:v>
                </c:pt>
                <c:pt idx="30">
                  <c:v>2</c:v>
                </c:pt>
                <c:pt idx="32">
                  <c:v>3</c:v>
                </c:pt>
                <c:pt idx="33">
                  <c:v>2</c:v>
                </c:pt>
                <c:pt idx="34">
                  <c:v>2</c:v>
                </c:pt>
                <c:pt idx="35">
                  <c:v>5</c:v>
                </c:pt>
                <c:pt idx="37">
                  <c:v>1</c:v>
                </c:pt>
                <c:pt idx="38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482-49F5-B0CC-06CD76EEB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94742016"/>
        <c:axId val="94743936"/>
        <c:extLst xmlns:c16r2="http://schemas.microsoft.com/office/drawing/2015/06/chart"/>
      </c:barChart>
      <c:catAx>
        <c:axId val="94742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aseline="0">
                    <a:latin typeface="Calibri" pitchFamily="34" charset="0"/>
                  </a:defRPr>
                </a:pPr>
                <a:r>
                  <a:rPr lang="pt-BR" sz="1200"/>
                  <a:t>SE</a:t>
                </a:r>
              </a:p>
            </c:rich>
          </c:tx>
          <c:layout>
            <c:manualLayout>
              <c:xMode val="edge"/>
              <c:yMode val="edge"/>
              <c:x val="0.97423980617686345"/>
              <c:y val="0.6979844565380518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txPr>
          <a:bodyPr rot="-5400000" vert="horz"/>
          <a:lstStyle/>
          <a:p>
            <a:pPr>
              <a:defRPr sz="1100" b="0" i="0" baseline="0">
                <a:latin typeface="Calibri" pitchFamily="34" charset="0"/>
              </a:defRPr>
            </a:pPr>
            <a:endParaRPr lang="pt-BR"/>
          </a:p>
        </c:txPr>
        <c:crossAx val="94743936"/>
        <c:crosses val="autoZero"/>
        <c:auto val="1"/>
        <c:lblAlgn val="ctr"/>
        <c:lblOffset val="100"/>
        <c:tickMarkSkip val="1"/>
        <c:noMultiLvlLbl val="0"/>
      </c:catAx>
      <c:valAx>
        <c:axId val="94743936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9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aseline="0">
                    <a:latin typeface="Calibri" pitchFamily="34" charset="0"/>
                  </a:defRPr>
                </a:pPr>
                <a:r>
                  <a:rPr lang="pt-BR" sz="1100"/>
                  <a:t>Nº de casos</a:t>
                </a:r>
              </a:p>
            </c:rich>
          </c:tx>
          <c:layout>
            <c:manualLayout>
              <c:xMode val="edge"/>
              <c:yMode val="edge"/>
              <c:x val="6.5944881889763783E-4"/>
              <c:y val="1.387167029653208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i="0" baseline="0">
                <a:latin typeface="Calibri" pitchFamily="34" charset="0"/>
              </a:defRPr>
            </a:pPr>
            <a:endParaRPr lang="pt-BR"/>
          </a:p>
        </c:txPr>
        <c:crossAx val="94742016"/>
        <c:crosses val="autoZero"/>
        <c:crossBetween val="between"/>
        <c:majorUnit val="2"/>
      </c:valAx>
    </c:plotArea>
    <c:legend>
      <c:legendPos val="b"/>
      <c:layout>
        <c:manualLayout>
          <c:xMode val="edge"/>
          <c:yMode val="edge"/>
          <c:x val="3.9582381077266991E-2"/>
          <c:y val="0.9119943590184183"/>
          <c:w val="0.94854813485101919"/>
          <c:h val="7.6755764959775361E-2"/>
        </c:manualLayout>
      </c:layout>
      <c:overlay val="0"/>
      <c:txPr>
        <a:bodyPr/>
        <a:lstStyle/>
        <a:p>
          <a:pPr>
            <a:defRPr sz="1400" b="1" i="0" baseline="0">
              <a:latin typeface="Calibri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casos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2017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17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D2-4FC5-A565-8690084362C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óbitos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2017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0D2-4FC5-A565-8690084362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00217984"/>
        <c:axId val="100219520"/>
      </c:barChart>
      <c:catAx>
        <c:axId val="10021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219520"/>
        <c:crosses val="autoZero"/>
        <c:auto val="1"/>
        <c:lblAlgn val="ctr"/>
        <c:lblOffset val="100"/>
        <c:noMultiLvlLbl val="0"/>
      </c:catAx>
      <c:valAx>
        <c:axId val="10021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021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lumMod val="9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9965E4-0882-4805-8364-149105772669}" type="doc">
      <dgm:prSet loTypeId="urn:microsoft.com/office/officeart/2005/8/layout/cycle4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4834E3FA-4AF5-4EB3-A2EA-46AD93A58EEE}">
      <dgm:prSet phldrT="[Texto]"/>
      <dgm:spPr/>
      <dgm:t>
        <a:bodyPr/>
        <a:lstStyle/>
        <a:p>
          <a:r>
            <a:rPr lang="pt-BR" dirty="0"/>
            <a:t>Febre amarela</a:t>
          </a:r>
        </a:p>
      </dgm:t>
    </dgm:pt>
    <dgm:pt modelId="{529971FD-7FE2-41C8-9AFB-D9F43FE50021}" type="parTrans" cxnId="{5111535B-FF66-411F-BEAE-D6920787AA0E}">
      <dgm:prSet/>
      <dgm:spPr/>
      <dgm:t>
        <a:bodyPr/>
        <a:lstStyle/>
        <a:p>
          <a:endParaRPr lang="pt-BR"/>
        </a:p>
      </dgm:t>
    </dgm:pt>
    <dgm:pt modelId="{ABEFAF05-1F4D-4B21-99A8-44E41C5887D4}" type="sibTrans" cxnId="{5111535B-FF66-411F-BEAE-D6920787AA0E}">
      <dgm:prSet/>
      <dgm:spPr/>
      <dgm:t>
        <a:bodyPr/>
        <a:lstStyle/>
        <a:p>
          <a:endParaRPr lang="pt-BR"/>
        </a:p>
      </dgm:t>
    </dgm:pt>
    <dgm:pt modelId="{8ADD2E60-D019-4CE0-A03E-3A283646582D}">
      <dgm:prSet phldrT="[Texto]" custT="1"/>
      <dgm:spPr/>
      <dgm:t>
        <a:bodyPr lIns="36000" tIns="36000" rIns="36000" bIns="36000" anchor="t"/>
        <a:lstStyle/>
        <a:p>
          <a:pPr>
            <a:lnSpc>
              <a:spcPct val="200000"/>
            </a:lnSpc>
            <a:spcBef>
              <a:spcPts val="600"/>
            </a:spcBef>
            <a:spcAft>
              <a:spcPts val="600"/>
            </a:spcAft>
          </a:pPr>
          <a:r>
            <a:rPr lang="pt-BR" sz="2200" dirty="0"/>
            <a:t>Manejo complexo</a:t>
          </a:r>
        </a:p>
      </dgm:t>
    </dgm:pt>
    <dgm:pt modelId="{D7550183-63DF-4BC6-AFC8-929BE1D7D940}" type="parTrans" cxnId="{4CADF2DE-3802-4E11-9F16-CF8650ED7767}">
      <dgm:prSet/>
      <dgm:spPr/>
      <dgm:t>
        <a:bodyPr/>
        <a:lstStyle/>
        <a:p>
          <a:endParaRPr lang="pt-BR"/>
        </a:p>
      </dgm:t>
    </dgm:pt>
    <dgm:pt modelId="{AB45E685-BF40-42F8-87FA-2E6119F1A4BF}" type="sibTrans" cxnId="{4CADF2DE-3802-4E11-9F16-CF8650ED7767}">
      <dgm:prSet/>
      <dgm:spPr/>
      <dgm:t>
        <a:bodyPr/>
        <a:lstStyle/>
        <a:p>
          <a:endParaRPr lang="pt-BR"/>
        </a:p>
      </dgm:t>
    </dgm:pt>
    <dgm:pt modelId="{6C21FD72-A711-44A1-8BAD-76C7754C90BE}">
      <dgm:prSet phldrT="[Texto]" custT="1"/>
      <dgm:spPr/>
      <dgm:t>
        <a:bodyPr lIns="36000" tIns="36000" rIns="36000" bIns="36000" anchor="t"/>
        <a:lstStyle/>
        <a:p>
          <a:pPr>
            <a:lnSpc>
              <a:spcPct val="200000"/>
            </a:lnSpc>
            <a:spcBef>
              <a:spcPts val="600"/>
            </a:spcBef>
            <a:spcAft>
              <a:spcPts val="600"/>
            </a:spcAft>
          </a:pPr>
          <a:r>
            <a:rPr lang="pt-BR" sz="2200" dirty="0"/>
            <a:t>Manejo hospitalar</a:t>
          </a:r>
        </a:p>
      </dgm:t>
    </dgm:pt>
    <dgm:pt modelId="{DAE57379-851B-4C56-B18F-18A13EF5C93D}" type="parTrans" cxnId="{B40287AC-F528-4415-83AA-8455FD99DA82}">
      <dgm:prSet/>
      <dgm:spPr/>
      <dgm:t>
        <a:bodyPr/>
        <a:lstStyle/>
        <a:p>
          <a:endParaRPr lang="pt-BR"/>
        </a:p>
      </dgm:t>
    </dgm:pt>
    <dgm:pt modelId="{BED84772-7029-462F-B3D9-010C20AF7352}" type="sibTrans" cxnId="{B40287AC-F528-4415-83AA-8455FD99DA82}">
      <dgm:prSet/>
      <dgm:spPr/>
      <dgm:t>
        <a:bodyPr/>
        <a:lstStyle/>
        <a:p>
          <a:endParaRPr lang="pt-BR"/>
        </a:p>
      </dgm:t>
    </dgm:pt>
    <dgm:pt modelId="{CF028A12-A4BA-451F-8BE0-444740AA7322}">
      <dgm:prSet phldrT="[Texto]" custT="1"/>
      <dgm:spPr/>
      <dgm:t>
        <a:bodyPr lIns="36000" tIns="36000" rIns="36000" bIns="36000" anchor="t"/>
        <a:lstStyle/>
        <a:p>
          <a:pPr>
            <a:lnSpc>
              <a:spcPct val="200000"/>
            </a:lnSpc>
            <a:spcBef>
              <a:spcPts val="600"/>
            </a:spcBef>
            <a:spcAft>
              <a:spcPts val="600"/>
            </a:spcAft>
          </a:pPr>
          <a:r>
            <a:rPr lang="pt-BR" sz="2200" dirty="0"/>
            <a:t>Doença sistêmica grave</a:t>
          </a:r>
        </a:p>
      </dgm:t>
    </dgm:pt>
    <dgm:pt modelId="{D73BA311-1205-4556-B0FF-10E646DA52DA}" type="parTrans" cxnId="{F57CF4FB-6AA1-4933-928B-11370FA9407F}">
      <dgm:prSet/>
      <dgm:spPr/>
      <dgm:t>
        <a:bodyPr/>
        <a:lstStyle/>
        <a:p>
          <a:endParaRPr lang="pt-BR"/>
        </a:p>
      </dgm:t>
    </dgm:pt>
    <dgm:pt modelId="{86BB7371-FA03-4C4E-B69F-9C7C0AC50110}" type="sibTrans" cxnId="{F57CF4FB-6AA1-4933-928B-11370FA9407F}">
      <dgm:prSet/>
      <dgm:spPr/>
      <dgm:t>
        <a:bodyPr/>
        <a:lstStyle/>
        <a:p>
          <a:endParaRPr lang="pt-BR"/>
        </a:p>
      </dgm:t>
    </dgm:pt>
    <dgm:pt modelId="{989074F2-B292-4FB7-AE20-8E4E8F6936E1}">
      <dgm:prSet phldrT="[Texto]" custT="1"/>
      <dgm:spPr/>
      <dgm:t>
        <a:bodyPr lIns="36000" tIns="36000" rIns="36000" bIns="36000" anchor="t"/>
        <a:lstStyle/>
        <a:p>
          <a:pPr>
            <a:lnSpc>
              <a:spcPct val="200000"/>
            </a:lnSpc>
            <a:spcBef>
              <a:spcPts val="600"/>
            </a:spcBef>
            <a:spcAft>
              <a:spcPts val="600"/>
            </a:spcAft>
          </a:pPr>
          <a:r>
            <a:rPr lang="pt-BR" sz="2200" dirty="0"/>
            <a:t>Doença dinâmica</a:t>
          </a:r>
        </a:p>
      </dgm:t>
    </dgm:pt>
    <dgm:pt modelId="{8507DA40-EC41-4B86-98A7-2C296D8453A5}" type="parTrans" cxnId="{E6976B8B-B958-40F5-AF17-A3EE21E9A5CD}">
      <dgm:prSet/>
      <dgm:spPr/>
      <dgm:t>
        <a:bodyPr/>
        <a:lstStyle/>
        <a:p>
          <a:endParaRPr lang="pt-BR"/>
        </a:p>
      </dgm:t>
    </dgm:pt>
    <dgm:pt modelId="{83152582-4D9B-469B-9CA8-4088AE714CB0}" type="sibTrans" cxnId="{E6976B8B-B958-40F5-AF17-A3EE21E9A5CD}">
      <dgm:prSet/>
      <dgm:spPr/>
      <dgm:t>
        <a:bodyPr/>
        <a:lstStyle/>
        <a:p>
          <a:endParaRPr lang="pt-BR"/>
        </a:p>
      </dgm:t>
    </dgm:pt>
    <dgm:pt modelId="{DE6A1974-4D89-4A4B-9499-11539D9B6A14}" type="pres">
      <dgm:prSet presAssocID="{249965E4-0882-4805-8364-14910577266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653089D-8315-46B3-9ED7-C3054B89C490}" type="pres">
      <dgm:prSet presAssocID="{249965E4-0882-4805-8364-149105772669}" presName="children" presStyleCnt="0"/>
      <dgm:spPr/>
    </dgm:pt>
    <dgm:pt modelId="{E2A42939-3764-4948-9D1A-4827F22BDD6A}" type="pres">
      <dgm:prSet presAssocID="{249965E4-0882-4805-8364-149105772669}" presName="child1group" presStyleCnt="0"/>
      <dgm:spPr/>
    </dgm:pt>
    <dgm:pt modelId="{54FB3B1D-9D3C-41B5-A57C-1EADF2D20C44}" type="pres">
      <dgm:prSet presAssocID="{249965E4-0882-4805-8364-149105772669}" presName="child1" presStyleLbl="bgAcc1" presStyleIdx="0" presStyleCnt="1" custScaleX="197810" custScaleY="231931" custLinFactNeighborX="-39487" custLinFactNeighborY="82767"/>
      <dgm:spPr/>
      <dgm:t>
        <a:bodyPr/>
        <a:lstStyle/>
        <a:p>
          <a:endParaRPr lang="pt-BR"/>
        </a:p>
      </dgm:t>
    </dgm:pt>
    <dgm:pt modelId="{A04A5A3B-C5DE-4E12-A59D-A74EEF664F72}" type="pres">
      <dgm:prSet presAssocID="{249965E4-0882-4805-8364-149105772669}" presName="child1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935926-2EB8-4991-8797-E5888FE69702}" type="pres">
      <dgm:prSet presAssocID="{249965E4-0882-4805-8364-149105772669}" presName="childPlaceholder" presStyleCnt="0"/>
      <dgm:spPr/>
    </dgm:pt>
    <dgm:pt modelId="{E69B11CE-98CA-46FB-B635-B44136440806}" type="pres">
      <dgm:prSet presAssocID="{249965E4-0882-4805-8364-149105772669}" presName="circle" presStyleCnt="0"/>
      <dgm:spPr/>
    </dgm:pt>
    <dgm:pt modelId="{58A3EF94-E626-4343-99DF-3BF2ED774212}" type="pres">
      <dgm:prSet presAssocID="{249965E4-0882-4805-8364-149105772669}" presName="quadrant1" presStyleLbl="node1" presStyleIdx="0" presStyleCnt="4" custLinFactNeighborX="14894" custLinFactNeighborY="827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DC273A-A1E2-4CA8-9C89-A52E8251054D}" type="pres">
      <dgm:prSet presAssocID="{249965E4-0882-4805-8364-149105772669}" presName="quadrant2" presStyleLbl="node1" presStyleIdx="1" presStyleCnt="4" custLinFactNeighborX="13955" custLinFactNeighborY="1654">
        <dgm:presLayoutVars>
          <dgm:chMax val="1"/>
          <dgm:bulletEnabled val="1"/>
        </dgm:presLayoutVars>
      </dgm:prSet>
      <dgm:spPr/>
    </dgm:pt>
    <dgm:pt modelId="{C0C65BF3-FBEE-4F4E-A1D2-E5B6FFAF3190}" type="pres">
      <dgm:prSet presAssocID="{249965E4-0882-4805-8364-149105772669}" presName="quadrant3" presStyleLbl="node1" presStyleIdx="2" presStyleCnt="4" custLinFactNeighborX="13955" custLinFactNeighborY="1654">
        <dgm:presLayoutVars>
          <dgm:chMax val="1"/>
          <dgm:bulletEnabled val="1"/>
        </dgm:presLayoutVars>
      </dgm:prSet>
      <dgm:spPr/>
    </dgm:pt>
    <dgm:pt modelId="{7016999A-EC1A-4A69-9350-CC99C5C55CDC}" type="pres">
      <dgm:prSet presAssocID="{249965E4-0882-4805-8364-149105772669}" presName="quadrant4" presStyleLbl="node1" presStyleIdx="3" presStyleCnt="4" custLinFactNeighborX="14894" custLinFactNeighborY="827">
        <dgm:presLayoutVars>
          <dgm:chMax val="1"/>
          <dgm:bulletEnabled val="1"/>
        </dgm:presLayoutVars>
      </dgm:prSet>
      <dgm:spPr/>
    </dgm:pt>
    <dgm:pt modelId="{D5775422-CCBF-422A-94D0-AA05FC307486}" type="pres">
      <dgm:prSet presAssocID="{249965E4-0882-4805-8364-149105772669}" presName="quadrantPlaceholder" presStyleCnt="0"/>
      <dgm:spPr/>
    </dgm:pt>
    <dgm:pt modelId="{84A70D48-EA8C-4A64-A00E-A476D2AF31E4}" type="pres">
      <dgm:prSet presAssocID="{249965E4-0882-4805-8364-149105772669}" presName="center1" presStyleLbl="fgShp" presStyleIdx="0" presStyleCnt="2" custLinFactNeighborX="39522"/>
      <dgm:spPr/>
    </dgm:pt>
    <dgm:pt modelId="{52062C47-9964-46B9-831C-D224C20B4FCE}" type="pres">
      <dgm:prSet presAssocID="{249965E4-0882-4805-8364-149105772669}" presName="center2" presStyleLbl="fgShp" presStyleIdx="1" presStyleCnt="2" custLinFactNeighborX="39522"/>
      <dgm:spPr/>
    </dgm:pt>
  </dgm:ptLst>
  <dgm:cxnLst>
    <dgm:cxn modelId="{E5AE7C08-75C9-452D-859E-7DD866A0E1D3}" type="presOf" srcId="{989074F2-B292-4FB7-AE20-8E4E8F6936E1}" destId="{A04A5A3B-C5DE-4E12-A59D-A74EEF664F72}" srcOrd="1" destOrd="0" presId="urn:microsoft.com/office/officeart/2005/8/layout/cycle4"/>
    <dgm:cxn modelId="{FF24550A-D9D2-4D38-8150-B87EAD848745}" type="presOf" srcId="{8ADD2E60-D019-4CE0-A03E-3A283646582D}" destId="{A04A5A3B-C5DE-4E12-A59D-A74EEF664F72}" srcOrd="1" destOrd="1" presId="urn:microsoft.com/office/officeart/2005/8/layout/cycle4"/>
    <dgm:cxn modelId="{5C9377B6-E6FF-48E0-900B-EAF5B91E10BF}" type="presOf" srcId="{4834E3FA-4AF5-4EB3-A2EA-46AD93A58EEE}" destId="{58A3EF94-E626-4343-99DF-3BF2ED774212}" srcOrd="0" destOrd="0" presId="urn:microsoft.com/office/officeart/2005/8/layout/cycle4"/>
    <dgm:cxn modelId="{E90371F1-89F9-45C0-8D79-519AFF74C847}" type="presOf" srcId="{6C21FD72-A711-44A1-8BAD-76C7754C90BE}" destId="{54FB3B1D-9D3C-41B5-A57C-1EADF2D20C44}" srcOrd="0" destOrd="2" presId="urn:microsoft.com/office/officeart/2005/8/layout/cycle4"/>
    <dgm:cxn modelId="{B40287AC-F528-4415-83AA-8455FD99DA82}" srcId="{4834E3FA-4AF5-4EB3-A2EA-46AD93A58EEE}" destId="{6C21FD72-A711-44A1-8BAD-76C7754C90BE}" srcOrd="2" destOrd="0" parTransId="{DAE57379-851B-4C56-B18F-18A13EF5C93D}" sibTransId="{BED84772-7029-462F-B3D9-010C20AF7352}"/>
    <dgm:cxn modelId="{F57CF4FB-6AA1-4933-928B-11370FA9407F}" srcId="{4834E3FA-4AF5-4EB3-A2EA-46AD93A58EEE}" destId="{CF028A12-A4BA-451F-8BE0-444740AA7322}" srcOrd="3" destOrd="0" parTransId="{D73BA311-1205-4556-B0FF-10E646DA52DA}" sibTransId="{86BB7371-FA03-4C4E-B69F-9C7C0AC50110}"/>
    <dgm:cxn modelId="{E6976B8B-B958-40F5-AF17-A3EE21E9A5CD}" srcId="{4834E3FA-4AF5-4EB3-A2EA-46AD93A58EEE}" destId="{989074F2-B292-4FB7-AE20-8E4E8F6936E1}" srcOrd="0" destOrd="0" parTransId="{8507DA40-EC41-4B86-98A7-2C296D8453A5}" sibTransId="{83152582-4D9B-469B-9CA8-4088AE714CB0}"/>
    <dgm:cxn modelId="{BA280C01-F755-4245-BAE0-E44DDDA8ADB1}" type="presOf" srcId="{249965E4-0882-4805-8364-149105772669}" destId="{DE6A1974-4D89-4A4B-9499-11539D9B6A14}" srcOrd="0" destOrd="0" presId="urn:microsoft.com/office/officeart/2005/8/layout/cycle4"/>
    <dgm:cxn modelId="{5111535B-FF66-411F-BEAE-D6920787AA0E}" srcId="{249965E4-0882-4805-8364-149105772669}" destId="{4834E3FA-4AF5-4EB3-A2EA-46AD93A58EEE}" srcOrd="0" destOrd="0" parTransId="{529971FD-7FE2-41C8-9AFB-D9F43FE50021}" sibTransId="{ABEFAF05-1F4D-4B21-99A8-44E41C5887D4}"/>
    <dgm:cxn modelId="{044342E9-52A5-42DE-AF30-46FBF507CBD2}" type="presOf" srcId="{6C21FD72-A711-44A1-8BAD-76C7754C90BE}" destId="{A04A5A3B-C5DE-4E12-A59D-A74EEF664F72}" srcOrd="1" destOrd="2" presId="urn:microsoft.com/office/officeart/2005/8/layout/cycle4"/>
    <dgm:cxn modelId="{3812A3B4-B7BB-43AD-867E-6CA7E623D9FE}" type="presOf" srcId="{CF028A12-A4BA-451F-8BE0-444740AA7322}" destId="{54FB3B1D-9D3C-41B5-A57C-1EADF2D20C44}" srcOrd="0" destOrd="3" presId="urn:microsoft.com/office/officeart/2005/8/layout/cycle4"/>
    <dgm:cxn modelId="{5723964C-105E-4903-B20C-0CFB275D42BB}" type="presOf" srcId="{8ADD2E60-D019-4CE0-A03E-3A283646582D}" destId="{54FB3B1D-9D3C-41B5-A57C-1EADF2D20C44}" srcOrd="0" destOrd="1" presId="urn:microsoft.com/office/officeart/2005/8/layout/cycle4"/>
    <dgm:cxn modelId="{4CADF2DE-3802-4E11-9F16-CF8650ED7767}" srcId="{4834E3FA-4AF5-4EB3-A2EA-46AD93A58EEE}" destId="{8ADD2E60-D019-4CE0-A03E-3A283646582D}" srcOrd="1" destOrd="0" parTransId="{D7550183-63DF-4BC6-AFC8-929BE1D7D940}" sibTransId="{AB45E685-BF40-42F8-87FA-2E6119F1A4BF}"/>
    <dgm:cxn modelId="{D72E21DD-415C-412B-BDD5-A4C399DDBCE9}" type="presOf" srcId="{989074F2-B292-4FB7-AE20-8E4E8F6936E1}" destId="{54FB3B1D-9D3C-41B5-A57C-1EADF2D20C44}" srcOrd="0" destOrd="0" presId="urn:microsoft.com/office/officeart/2005/8/layout/cycle4"/>
    <dgm:cxn modelId="{44E7048D-4EE3-4EA5-AADE-E93C14C00640}" type="presOf" srcId="{CF028A12-A4BA-451F-8BE0-444740AA7322}" destId="{A04A5A3B-C5DE-4E12-A59D-A74EEF664F72}" srcOrd="1" destOrd="3" presId="urn:microsoft.com/office/officeart/2005/8/layout/cycle4"/>
    <dgm:cxn modelId="{7B81711B-3BDB-4ABE-AFED-DC2D26D82FCE}" type="presParOf" srcId="{DE6A1974-4D89-4A4B-9499-11539D9B6A14}" destId="{A653089D-8315-46B3-9ED7-C3054B89C490}" srcOrd="0" destOrd="0" presId="urn:microsoft.com/office/officeart/2005/8/layout/cycle4"/>
    <dgm:cxn modelId="{7285ACAA-90EC-436B-A709-5609DC3C1BA6}" type="presParOf" srcId="{A653089D-8315-46B3-9ED7-C3054B89C490}" destId="{E2A42939-3764-4948-9D1A-4827F22BDD6A}" srcOrd="0" destOrd="0" presId="urn:microsoft.com/office/officeart/2005/8/layout/cycle4"/>
    <dgm:cxn modelId="{E6780D10-CC50-4706-8978-EFF076C950D8}" type="presParOf" srcId="{E2A42939-3764-4948-9D1A-4827F22BDD6A}" destId="{54FB3B1D-9D3C-41B5-A57C-1EADF2D20C44}" srcOrd="0" destOrd="0" presId="urn:microsoft.com/office/officeart/2005/8/layout/cycle4"/>
    <dgm:cxn modelId="{695FA363-F845-4F05-844A-7B36C918CD3F}" type="presParOf" srcId="{E2A42939-3764-4948-9D1A-4827F22BDD6A}" destId="{A04A5A3B-C5DE-4E12-A59D-A74EEF664F72}" srcOrd="1" destOrd="0" presId="urn:microsoft.com/office/officeart/2005/8/layout/cycle4"/>
    <dgm:cxn modelId="{5D02D0E9-86EF-4A61-A943-4C74BC4848E3}" type="presParOf" srcId="{A653089D-8315-46B3-9ED7-C3054B89C490}" destId="{AF935926-2EB8-4991-8797-E5888FE69702}" srcOrd="1" destOrd="0" presId="urn:microsoft.com/office/officeart/2005/8/layout/cycle4"/>
    <dgm:cxn modelId="{05656B5E-722C-4275-A5CA-429BA76C400B}" type="presParOf" srcId="{DE6A1974-4D89-4A4B-9499-11539D9B6A14}" destId="{E69B11CE-98CA-46FB-B635-B44136440806}" srcOrd="1" destOrd="0" presId="urn:microsoft.com/office/officeart/2005/8/layout/cycle4"/>
    <dgm:cxn modelId="{A05BD1E0-A26F-4B03-9F14-3B42104390A9}" type="presParOf" srcId="{E69B11CE-98CA-46FB-B635-B44136440806}" destId="{58A3EF94-E626-4343-99DF-3BF2ED774212}" srcOrd="0" destOrd="0" presId="urn:microsoft.com/office/officeart/2005/8/layout/cycle4"/>
    <dgm:cxn modelId="{382B7125-EF52-43FD-B566-AB41B3567623}" type="presParOf" srcId="{E69B11CE-98CA-46FB-B635-B44136440806}" destId="{62DC273A-A1E2-4CA8-9C89-A52E8251054D}" srcOrd="1" destOrd="0" presId="urn:microsoft.com/office/officeart/2005/8/layout/cycle4"/>
    <dgm:cxn modelId="{339322C4-AA2C-491D-8485-C8831AE793DB}" type="presParOf" srcId="{E69B11CE-98CA-46FB-B635-B44136440806}" destId="{C0C65BF3-FBEE-4F4E-A1D2-E5B6FFAF3190}" srcOrd="2" destOrd="0" presId="urn:microsoft.com/office/officeart/2005/8/layout/cycle4"/>
    <dgm:cxn modelId="{36DCC52D-C2D7-4FD6-8BB6-8996E64EFB4B}" type="presParOf" srcId="{E69B11CE-98CA-46FB-B635-B44136440806}" destId="{7016999A-EC1A-4A69-9350-CC99C5C55CDC}" srcOrd="3" destOrd="0" presId="urn:microsoft.com/office/officeart/2005/8/layout/cycle4"/>
    <dgm:cxn modelId="{F3409A7C-CA66-4791-A28A-F61A3924F523}" type="presParOf" srcId="{E69B11CE-98CA-46FB-B635-B44136440806}" destId="{D5775422-CCBF-422A-94D0-AA05FC307486}" srcOrd="4" destOrd="0" presId="urn:microsoft.com/office/officeart/2005/8/layout/cycle4"/>
    <dgm:cxn modelId="{DC46B08B-E8C2-4846-A6E5-A3D341FCD2C8}" type="presParOf" srcId="{DE6A1974-4D89-4A4B-9499-11539D9B6A14}" destId="{84A70D48-EA8C-4A64-A00E-A476D2AF31E4}" srcOrd="2" destOrd="0" presId="urn:microsoft.com/office/officeart/2005/8/layout/cycle4"/>
    <dgm:cxn modelId="{51AACAE4-ADED-4D18-9B19-3949BA48ACB3}" type="presParOf" srcId="{DE6A1974-4D89-4A4B-9499-11539D9B6A14}" destId="{52062C47-9964-46B9-831C-D224C20B4FC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8114C7-7083-46F4-85A5-A34C721EEF0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C2292F34-762D-44D1-9D29-4F375C0C3009}">
      <dgm:prSet phldrT="[Texto]" custT="1"/>
      <dgm:spPr/>
      <dgm:t>
        <a:bodyPr/>
        <a:lstStyle/>
        <a:p>
          <a:r>
            <a:rPr lang="pt-BR" sz="2400" dirty="0"/>
            <a:t>Piora clínica súbita </a:t>
          </a:r>
        </a:p>
        <a:p>
          <a:r>
            <a:rPr lang="pt-BR" sz="2400" dirty="0"/>
            <a:t>remissão discreta ou ausente dos sintomas</a:t>
          </a:r>
        </a:p>
        <a:p>
          <a:r>
            <a:rPr lang="pt-BR" sz="2400" dirty="0"/>
            <a:t>↑TGO e TGP &gt; 5 vezes</a:t>
          </a:r>
        </a:p>
        <a:p>
          <a:r>
            <a:rPr lang="pt-BR" sz="2400" dirty="0"/>
            <a:t>↑</a:t>
          </a:r>
          <a:r>
            <a:rPr lang="pt-BR" sz="2400" dirty="0" err="1"/>
            <a:t>Brb</a:t>
          </a:r>
          <a:endParaRPr lang="pt-BR" sz="2400" dirty="0"/>
        </a:p>
        <a:p>
          <a:r>
            <a:rPr lang="pt-BR" sz="2400" dirty="0"/>
            <a:t>↓Atividade de </a:t>
          </a:r>
          <a:r>
            <a:rPr lang="pt-BR" sz="2400" dirty="0" err="1"/>
            <a:t>protrombina</a:t>
          </a:r>
          <a:endParaRPr lang="pt-BR" sz="2400" dirty="0"/>
        </a:p>
        <a:p>
          <a:r>
            <a:rPr lang="pt-BR" sz="2400" dirty="0"/>
            <a:t>Leucopenia/trombocitopenia</a:t>
          </a:r>
        </a:p>
        <a:p>
          <a:r>
            <a:rPr lang="pt-BR" sz="2400" dirty="0"/>
            <a:t>PCR baixa</a:t>
          </a:r>
        </a:p>
        <a:p>
          <a:endParaRPr lang="pt-BR" sz="2400" dirty="0"/>
        </a:p>
      </dgm:t>
    </dgm:pt>
    <dgm:pt modelId="{E01454E2-39C6-4280-994A-6CABEA781481}" type="parTrans" cxnId="{CD8ED292-2BF2-4816-AB19-F3E3ADAA975D}">
      <dgm:prSet/>
      <dgm:spPr/>
      <dgm:t>
        <a:bodyPr/>
        <a:lstStyle/>
        <a:p>
          <a:endParaRPr lang="pt-BR"/>
        </a:p>
      </dgm:t>
    </dgm:pt>
    <dgm:pt modelId="{B73400AE-FA22-4E29-8A4A-DA6A3E37A74D}" type="sibTrans" cxnId="{CD8ED292-2BF2-4816-AB19-F3E3ADAA975D}">
      <dgm:prSet/>
      <dgm:spPr/>
      <dgm:t>
        <a:bodyPr/>
        <a:lstStyle/>
        <a:p>
          <a:endParaRPr lang="pt-BR"/>
        </a:p>
      </dgm:t>
    </dgm:pt>
    <dgm:pt modelId="{D332D2A4-92C6-42A3-A0C3-6522069379C6}" type="pres">
      <dgm:prSet presAssocID="{088114C7-7083-46F4-85A5-A34C721EEF05}" presName="arrowDiagram" presStyleCnt="0">
        <dgm:presLayoutVars>
          <dgm:chMax val="5"/>
          <dgm:dir/>
          <dgm:resizeHandles val="exact"/>
        </dgm:presLayoutVars>
      </dgm:prSet>
      <dgm:spPr/>
    </dgm:pt>
    <dgm:pt modelId="{3000A5E6-B295-4F91-8798-DA7E21AC02B6}" type="pres">
      <dgm:prSet presAssocID="{088114C7-7083-46F4-85A5-A34C721EEF05}" presName="arrow" presStyleLbl="bgShp" presStyleIdx="0" presStyleCnt="1" custLinFactNeighborY="-12216"/>
      <dgm:spPr>
        <a:gradFill flip="none" rotWithShape="0">
          <a:gsLst>
            <a:gs pos="46000">
              <a:schemeClr val="accent2">
                <a:lumMod val="60000"/>
                <a:lumOff val="40000"/>
              </a:schemeClr>
            </a:gs>
            <a:gs pos="58000">
              <a:srgbClr val="FFC000"/>
            </a:gs>
            <a:gs pos="92000">
              <a:srgbClr val="FFFF00"/>
            </a:gs>
          </a:gsLst>
          <a:lin ang="2700000" scaled="1"/>
          <a:tileRect/>
        </a:gradFill>
      </dgm:spPr>
    </dgm:pt>
    <dgm:pt modelId="{C0345875-E5DD-4E9E-95F5-9C0F9D1E3235}" type="pres">
      <dgm:prSet presAssocID="{088114C7-7083-46F4-85A5-A34C721EEF05}" presName="arrowDiagram1" presStyleCnt="0">
        <dgm:presLayoutVars>
          <dgm:bulletEnabled val="1"/>
        </dgm:presLayoutVars>
      </dgm:prSet>
      <dgm:spPr/>
    </dgm:pt>
    <dgm:pt modelId="{9159AD9C-942F-4F53-A3C6-4EBEEFBC4414}" type="pres">
      <dgm:prSet presAssocID="{C2292F34-762D-44D1-9D29-4F375C0C3009}" presName="bullet1" presStyleLbl="node1" presStyleIdx="0" presStyleCnt="1" custScaleX="195795" custScaleY="193194" custLinFactNeighborX="-39844" custLinFactNeighborY="-99199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accent4"/>
        </a:solidFill>
        <a:ln>
          <a:noFill/>
        </a:ln>
      </dgm:spPr>
    </dgm:pt>
    <dgm:pt modelId="{9016B9DB-C72B-4A26-8007-35A2D7884A47}" type="pres">
      <dgm:prSet presAssocID="{C2292F34-762D-44D1-9D29-4F375C0C3009}" presName="textBox1" presStyleLbl="revTx" presStyleIdx="0" presStyleCnt="1" custScaleX="184546" custScaleY="111135" custLinFactNeighborX="-22910" custLinFactNeighborY="3070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D8ED292-2BF2-4816-AB19-F3E3ADAA975D}" srcId="{088114C7-7083-46F4-85A5-A34C721EEF05}" destId="{C2292F34-762D-44D1-9D29-4F375C0C3009}" srcOrd="0" destOrd="0" parTransId="{E01454E2-39C6-4280-994A-6CABEA781481}" sibTransId="{B73400AE-FA22-4E29-8A4A-DA6A3E37A74D}"/>
    <dgm:cxn modelId="{0C8FC6D2-EF3F-4FAB-A4CB-920288E9FE78}" type="presOf" srcId="{C2292F34-762D-44D1-9D29-4F375C0C3009}" destId="{9016B9DB-C72B-4A26-8007-35A2D7884A47}" srcOrd="0" destOrd="0" presId="urn:microsoft.com/office/officeart/2005/8/layout/arrow2"/>
    <dgm:cxn modelId="{BB779626-2C55-4593-ABD7-A92E3C3EA48E}" type="presOf" srcId="{088114C7-7083-46F4-85A5-A34C721EEF05}" destId="{D332D2A4-92C6-42A3-A0C3-6522069379C6}" srcOrd="0" destOrd="0" presId="urn:microsoft.com/office/officeart/2005/8/layout/arrow2"/>
    <dgm:cxn modelId="{835B7535-1D0B-4800-AB82-86AD3EF17864}" type="presParOf" srcId="{D332D2A4-92C6-42A3-A0C3-6522069379C6}" destId="{3000A5E6-B295-4F91-8798-DA7E21AC02B6}" srcOrd="0" destOrd="0" presId="urn:microsoft.com/office/officeart/2005/8/layout/arrow2"/>
    <dgm:cxn modelId="{D82B1FAA-7B26-4B88-9272-9FE6284B3410}" type="presParOf" srcId="{D332D2A4-92C6-42A3-A0C3-6522069379C6}" destId="{C0345875-E5DD-4E9E-95F5-9C0F9D1E3235}" srcOrd="1" destOrd="0" presId="urn:microsoft.com/office/officeart/2005/8/layout/arrow2"/>
    <dgm:cxn modelId="{231B6243-DD18-4787-AB9C-AFD0069FA81D}" type="presParOf" srcId="{C0345875-E5DD-4E9E-95F5-9C0F9D1E3235}" destId="{9159AD9C-942F-4F53-A3C6-4EBEEFBC4414}" srcOrd="0" destOrd="0" presId="urn:microsoft.com/office/officeart/2005/8/layout/arrow2"/>
    <dgm:cxn modelId="{D2F5D27E-CBCD-43E1-82C2-01A194D2C019}" type="presParOf" srcId="{C0345875-E5DD-4E9E-95F5-9C0F9D1E3235}" destId="{9016B9DB-C72B-4A26-8007-35A2D7884A47}" srcOrd="1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B3B1D-9D3C-41B5-A57C-1EADF2D20C44}">
      <dsp:nvSpPr>
        <dsp:cNvPr id="0" name=""/>
        <dsp:cNvSpPr/>
      </dsp:nvSpPr>
      <dsp:spPr>
        <a:xfrm>
          <a:off x="169874" y="1072464"/>
          <a:ext cx="4941447" cy="37530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pt-BR" sz="2200" kern="1200" dirty="0"/>
            <a:t>Doença dinâmica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pt-BR" sz="2200" kern="1200" dirty="0"/>
            <a:t>Manejo complexo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pt-BR" sz="2200" kern="1200" dirty="0"/>
            <a:t>Manejo hospitalar</a:t>
          </a:r>
        </a:p>
        <a:p>
          <a:pPr marL="228600" lvl="1" indent="-228600" algn="l" defTabSz="977900">
            <a:lnSpc>
              <a:spcPct val="20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pt-BR" sz="2200" kern="1200" dirty="0"/>
            <a:t>Doença sistêmica grave</a:t>
          </a:r>
        </a:p>
      </dsp:txBody>
      <dsp:txXfrm>
        <a:off x="252317" y="1154907"/>
        <a:ext cx="3294127" cy="2649923"/>
      </dsp:txXfrm>
    </dsp:sp>
    <dsp:sp modelId="{58A3EF94-E626-4343-99DF-3BF2ED774212}">
      <dsp:nvSpPr>
        <dsp:cNvPr id="0" name=""/>
        <dsp:cNvSpPr/>
      </dsp:nvSpPr>
      <dsp:spPr>
        <a:xfrm>
          <a:off x="3140018" y="573209"/>
          <a:ext cx="2189610" cy="2189610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kern="1200" dirty="0"/>
            <a:t>Febre amarela</a:t>
          </a:r>
        </a:p>
      </dsp:txBody>
      <dsp:txXfrm>
        <a:off x="3781340" y="1214531"/>
        <a:ext cx="1548288" cy="1548288"/>
      </dsp:txXfrm>
    </dsp:sp>
    <dsp:sp modelId="{62DC273A-A1E2-4CA8-9C89-A52E8251054D}">
      <dsp:nvSpPr>
        <dsp:cNvPr id="0" name=""/>
        <dsp:cNvSpPr/>
      </dsp:nvSpPr>
      <dsp:spPr>
        <a:xfrm rot="5400000">
          <a:off x="5410205" y="591317"/>
          <a:ext cx="2189610" cy="2189610"/>
        </a:xfrm>
        <a:prstGeom prst="pieWedg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C65BF3-FBEE-4F4E-A1D2-E5B6FFAF3190}">
      <dsp:nvSpPr>
        <dsp:cNvPr id="0" name=""/>
        <dsp:cNvSpPr/>
      </dsp:nvSpPr>
      <dsp:spPr>
        <a:xfrm rot="10800000">
          <a:off x="5410205" y="2882064"/>
          <a:ext cx="2189610" cy="2189610"/>
        </a:xfrm>
        <a:prstGeom prst="pieWedg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16999A-EC1A-4A69-9350-CC99C5C55CDC}">
      <dsp:nvSpPr>
        <dsp:cNvPr id="0" name=""/>
        <dsp:cNvSpPr/>
      </dsp:nvSpPr>
      <dsp:spPr>
        <a:xfrm rot="16200000">
          <a:off x="3140018" y="2863956"/>
          <a:ext cx="2189610" cy="2189610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A70D48-EA8C-4A64-A00E-A476D2AF31E4}">
      <dsp:nvSpPr>
        <dsp:cNvPr id="0" name=""/>
        <dsp:cNvSpPr/>
      </dsp:nvSpPr>
      <dsp:spPr>
        <a:xfrm>
          <a:off x="4974863" y="2340164"/>
          <a:ext cx="755997" cy="657388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062C47-9964-46B9-831C-D224C20B4FCE}">
      <dsp:nvSpPr>
        <dsp:cNvPr id="0" name=""/>
        <dsp:cNvSpPr/>
      </dsp:nvSpPr>
      <dsp:spPr>
        <a:xfrm rot="10800000">
          <a:off x="4974863" y="2593006"/>
          <a:ext cx="755997" cy="657388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0A5E6-B295-4F91-8798-DA7E21AC02B6}">
      <dsp:nvSpPr>
        <dsp:cNvPr id="0" name=""/>
        <dsp:cNvSpPr/>
      </dsp:nvSpPr>
      <dsp:spPr>
        <a:xfrm>
          <a:off x="0" y="1094625"/>
          <a:ext cx="6100996" cy="3813123"/>
        </a:xfrm>
        <a:prstGeom prst="swooshArrow">
          <a:avLst>
            <a:gd name="adj1" fmla="val 25000"/>
            <a:gd name="adj2" fmla="val 25000"/>
          </a:avLst>
        </a:prstGeom>
        <a:gradFill flip="none" rotWithShape="0">
          <a:gsLst>
            <a:gs pos="46000">
              <a:schemeClr val="accent2">
                <a:lumMod val="60000"/>
                <a:lumOff val="40000"/>
              </a:schemeClr>
            </a:gs>
            <a:gs pos="58000">
              <a:srgbClr val="FFC000"/>
            </a:gs>
            <a:gs pos="92000">
              <a:srgbClr val="FFFF00"/>
            </a:gs>
          </a:gsLst>
          <a:lin ang="27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9AD9C-942F-4F53-A3C6-4EBEEFBC4414}">
      <dsp:nvSpPr>
        <dsp:cNvPr id="0" name=""/>
        <dsp:cNvSpPr/>
      </dsp:nvSpPr>
      <dsp:spPr>
        <a:xfrm>
          <a:off x="4258930" y="1675507"/>
          <a:ext cx="883963" cy="872220"/>
        </a:xfrm>
        <a:prstGeom prst="ellipse">
          <a:avLst/>
        </a:prstGeom>
        <a:solidFill>
          <a:schemeClr val="accent4"/>
        </a:solidFill>
        <a:ln w="19050" cap="flat" cmpd="sng" algn="ctr">
          <a:noFill/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9016B9DB-C72B-4A26-8007-35A2D7884A47}">
      <dsp:nvSpPr>
        <dsp:cNvPr id="0" name=""/>
        <dsp:cNvSpPr/>
      </dsp:nvSpPr>
      <dsp:spPr>
        <a:xfrm>
          <a:off x="849673" y="3266753"/>
          <a:ext cx="4503658" cy="3127433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9227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Piora clínica súbita 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remissão discreta ou ausente dos sintomas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↑TGO e TGP &gt; 5 vezes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↑</a:t>
          </a:r>
          <a:r>
            <a:rPr lang="pt-BR" sz="2400" kern="1200" dirty="0" err="1"/>
            <a:t>Brb</a:t>
          </a:r>
          <a:endParaRPr lang="pt-BR" sz="2400" kern="1200" dirty="0"/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↓Atividade de </a:t>
          </a:r>
          <a:r>
            <a:rPr lang="pt-BR" sz="2400" kern="1200" dirty="0" err="1"/>
            <a:t>protrombina</a:t>
          </a:r>
          <a:endParaRPr lang="pt-BR" sz="2400" kern="1200" dirty="0"/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Leucopenia/trombocitopenia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/>
            <a:t>PCR baixa</a:t>
          </a: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/>
        </a:p>
      </dsp:txBody>
      <dsp:txXfrm>
        <a:off x="1002342" y="3419422"/>
        <a:ext cx="4198320" cy="2822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0.05511</cdr:x>
      <cdr:y>0.90416</cdr:y>
    </cdr:from>
    <cdr:to>
      <cdr:x>0.26907</cdr:x>
      <cdr:y>0.95814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551608" y="4114800"/>
          <a:ext cx="2141586" cy="245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fld id="{9E715468-2688-4517-A7BB-BAC3057FBA21}" type="TxLink">
            <a:rPr lang="en-US" sz="1100" b="0" i="0" u="none" strike="noStrike">
              <a:solidFill>
                <a:srgbClr val="000000"/>
              </a:solidFill>
              <a:latin typeface="Calibri"/>
              <a:cs typeface="Calibri"/>
            </a:rPr>
            <a:pPr/>
            <a:t> </a:t>
          </a:fld>
          <a:endParaRPr lang="pt-BR" sz="900" i="1"/>
        </a:p>
      </cdr:txBody>
    </cdr:sp>
  </cdr:relSizeAnchor>
  <cdr:relSizeAnchor xmlns:cdr="http://schemas.openxmlformats.org/drawingml/2006/chartDrawing">
    <cdr:from>
      <cdr:x>0.45226</cdr:x>
      <cdr:y>0.80239</cdr:y>
    </cdr:from>
    <cdr:to>
      <cdr:x>0.90502</cdr:x>
      <cdr:y>0.89417</cdr:y>
    </cdr:to>
    <cdr:grpSp>
      <cdr:nvGrpSpPr>
        <cdr:cNvPr id="13" name="Grupo 12">
          <a:extLst xmlns:a="http://schemas.openxmlformats.org/drawingml/2006/main">
            <a:ext uri="{FF2B5EF4-FFF2-40B4-BE49-F238E27FC236}">
              <a16:creationId xmlns:a16="http://schemas.microsoft.com/office/drawing/2014/main" xmlns="" id="{4C5EF7FC-E614-4DFA-8E03-3DE2618A0C18}"/>
            </a:ext>
          </a:extLst>
        </cdr:cNvPr>
        <cdr:cNvGrpSpPr/>
      </cdr:nvGrpSpPr>
      <cdr:grpSpPr>
        <a:xfrm xmlns:a="http://schemas.openxmlformats.org/drawingml/2006/main">
          <a:off x="4564165" y="3466325"/>
          <a:ext cx="4569212" cy="396489"/>
          <a:chOff x="3907632" y="4102894"/>
          <a:chExt cx="3920331" cy="450531"/>
        </a:xfrm>
      </cdr:grpSpPr>
      <cdr:grpSp>
        <cdr:nvGrpSpPr>
          <cdr:cNvPr id="4" name="Grupo 3">
            <a:extLst xmlns:a="http://schemas.openxmlformats.org/drawingml/2006/main">
              <a:ext uri="{FF2B5EF4-FFF2-40B4-BE49-F238E27FC236}">
                <a16:creationId xmlns:a16="http://schemas.microsoft.com/office/drawing/2014/main" xmlns="" id="{EFA2E64D-74AE-48B7-B164-85AD90C43F97}"/>
              </a:ext>
            </a:extLst>
          </cdr:cNvPr>
          <cdr:cNvGrpSpPr/>
        </cdr:nvGrpSpPr>
        <cdr:grpSpPr>
          <a:xfrm xmlns:a="http://schemas.openxmlformats.org/drawingml/2006/main">
            <a:off x="3914721" y="4507707"/>
            <a:ext cx="3886262" cy="45718"/>
            <a:chOff x="25293" y="-117466"/>
            <a:chExt cx="2295052" cy="380555"/>
          </a:xfrm>
        </cdr:grpSpPr>
        <cdr:cxnSp macro="">
          <cdr:nvCxnSpPr>
            <cdr:cNvPr id="8" name="Conector reto 7">
              <a:extLst xmlns:a="http://schemas.openxmlformats.org/drawingml/2006/main">
                <a:ext uri="{FF2B5EF4-FFF2-40B4-BE49-F238E27FC236}">
                  <a16:creationId xmlns:a16="http://schemas.microsoft.com/office/drawing/2014/main" xmlns="" id="{ADD20FEF-3460-4AD6-88E7-CC1F7F5BC848}"/>
                </a:ext>
              </a:extLst>
            </cdr:cNvPr>
            <cdr:cNvCxnSpPr/>
          </cdr:nvCxnSpPr>
          <cdr:spPr>
            <a:xfrm xmlns:a="http://schemas.openxmlformats.org/drawingml/2006/main" flipV="1">
              <a:off x="25293" y="186151"/>
              <a:ext cx="2295052" cy="6999"/>
            </a:xfrm>
            <a:prstGeom xmlns:a="http://schemas.openxmlformats.org/drawingml/2006/main" prst="line">
              <a:avLst/>
            </a:prstGeom>
            <a:ln xmlns:a="http://schemas.openxmlformats.org/drawingml/2006/main">
              <a:solidFill>
                <a:srgbClr val="F71A1C"/>
              </a:solidFill>
              <a:prstDash val="lgDash"/>
            </a:ln>
          </cdr:spPr>
          <cdr:style>
            <a:lnRef xmlns:a="http://schemas.openxmlformats.org/drawingml/2006/main" idx="1">
              <a:schemeClr val="accent1"/>
            </a:lnRef>
            <a:fillRef xmlns:a="http://schemas.openxmlformats.org/drawingml/2006/main" idx="0">
              <a:schemeClr val="accent1"/>
            </a:fillRef>
            <a:effectRef xmlns:a="http://schemas.openxmlformats.org/drawingml/2006/main" idx="0">
              <a:schemeClr val="accent1"/>
            </a:effectRef>
            <a:fontRef xmlns:a="http://schemas.openxmlformats.org/drawingml/2006/main" idx="minor">
              <a:schemeClr val="tx1"/>
            </a:fontRef>
          </cdr:style>
        </cdr:cxnSp>
        <cdr:sp macro="" textlink="">
          <cdr:nvSpPr>
            <cdr:cNvPr id="9" name="CaixaDeTexto 16"/>
            <cdr:cNvSpPr txBox="1"/>
          </cdr:nvSpPr>
          <cdr:spPr>
            <a:xfrm xmlns:a="http://schemas.openxmlformats.org/drawingml/2006/main">
              <a:off x="555478" y="-117466"/>
              <a:ext cx="710164" cy="380555"/>
            </a:xfrm>
            <a:prstGeom xmlns:a="http://schemas.openxmlformats.org/drawingml/2006/main" prst="rect">
              <a:avLst/>
            </a:prstGeom>
            <a:solidFill xmlns:a="http://schemas.openxmlformats.org/drawingml/2006/main">
              <a:schemeClr val="lt1"/>
            </a:solidFill>
            <a:ln xmlns:a="http://schemas.openxmlformats.org/drawingml/2006/main" w="9525" cmpd="sng">
              <a:noFill/>
            </a:ln>
          </cdr:spPr>
          <cdr:style>
            <a:lnRef xmlns:a="http://schemas.openxmlformats.org/drawingml/2006/main" idx="0">
              <a:scrgbClr r="0" g="0" b="0"/>
            </a:lnRef>
            <a:fillRef xmlns:a="http://schemas.openxmlformats.org/drawingml/2006/main" idx="0">
              <a:scrgbClr r="0" g="0" b="0"/>
            </a:fillRef>
            <a:effectRef xmlns:a="http://schemas.openxmlformats.org/drawingml/2006/main" idx="0">
              <a:scrgbClr r="0" g="0" b="0"/>
            </a:effectRef>
            <a:fontRef xmlns:a="http://schemas.openxmlformats.org/drawingml/2006/main" idx="minor">
              <a:schemeClr val="dk1"/>
            </a:fontRef>
          </cdr:style>
          <cdr:txBody>
            <a:bodyPr xmlns:a="http://schemas.openxmlformats.org/drawingml/2006/main" wrap="square" rtlCol="0" anchor="ctr"/>
            <a:lstStyle xmlns:a="http://schemas.openxmlformats.org/drawingml/2006/main"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 xmlns:a="http://schemas.openxmlformats.org/drawingml/2006/main">
              <a:pPr algn="ctr"/>
              <a:r>
                <a:rPr lang="pt-BR" sz="1200" b="0">
                  <a:solidFill>
                    <a:srgbClr val="F71A1C"/>
                  </a:solidFill>
                </a:rPr>
                <a:t>Período sazonal</a:t>
              </a:r>
            </a:p>
          </cdr:txBody>
        </cdr:sp>
      </cdr:grpSp>
      <cdr:cxnSp macro="">
        <cdr:nvCxnSpPr>
          <cdr:cNvPr id="10" name="Conector reto 9">
            <a:extLst xmlns:a="http://schemas.openxmlformats.org/drawingml/2006/main">
              <a:ext uri="{FF2B5EF4-FFF2-40B4-BE49-F238E27FC236}">
                <a16:creationId xmlns:a16="http://schemas.microsoft.com/office/drawing/2014/main" xmlns="" id="{ED59D4E3-BEA8-4172-9491-CBFF81AC01DF}"/>
              </a:ext>
            </a:extLst>
          </cdr:cNvPr>
          <cdr:cNvCxnSpPr/>
        </cdr:nvCxnSpPr>
        <cdr:spPr>
          <a:xfrm xmlns:a="http://schemas.openxmlformats.org/drawingml/2006/main">
            <a:off x="3907632" y="4102894"/>
            <a:ext cx="0" cy="428625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71A1C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2" name="Conector reto 11">
            <a:extLst xmlns:a="http://schemas.openxmlformats.org/drawingml/2006/main">
              <a:ext uri="{FF2B5EF4-FFF2-40B4-BE49-F238E27FC236}">
                <a16:creationId xmlns:a16="http://schemas.microsoft.com/office/drawing/2014/main" xmlns="" id="{8B29F877-1579-4565-A2EA-DF767F9226AE}"/>
              </a:ext>
            </a:extLst>
          </cdr:cNvPr>
          <cdr:cNvCxnSpPr/>
        </cdr:nvCxnSpPr>
        <cdr:spPr>
          <a:xfrm xmlns:a="http://schemas.openxmlformats.org/drawingml/2006/main">
            <a:off x="7827963" y="4117975"/>
            <a:ext cx="0" cy="428625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rgbClr val="F71A1C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5005BB-E49E-4DDE-8361-51D46ACE3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71A37F7-F457-40AF-BDDC-8C7A82D7B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178F090-AC26-4C9F-8414-D0BCC3ABB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5001E79-2594-42DE-9B22-7F6FBAB8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B85A3C9-C988-4D77-9FC2-38753E40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C17E74-75DB-49B4-B8AF-5A71DA88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FFE7084-C2AA-4E22-81A7-7FEAF58A9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3B6423C-9A61-4F2A-A058-43E61602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5E06C4A-C1A3-411C-AFE7-78EA5CB4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4E8BF1D-2289-4427-A20F-A7EA444A2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44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7E2FD26-80B5-43DC-9C23-61327D04D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F3E0F4F-E7F2-4639-805A-9A8454BD8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0153B1C-E038-49F3-8A1E-26CC3EE7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90F4CAE-8A7B-48DF-930B-6BEAA9C1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1453D81-5AB7-4856-8956-5CBFB74F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45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D61262F-47A0-4C23-97DB-AE6C1427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87B07-DBC1-47C5-AED8-6BE95FBE33E7}" type="datetimeFigureOut">
              <a:rPr lang="pt-BR"/>
              <a:pPr>
                <a:defRPr/>
              </a:pPr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4EF146A-9B79-4732-8EC8-3BAC1478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945F047-1C43-4EB5-9A4D-928B922E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B3DAE-D3E6-4FD7-A1A8-97C672D0FC3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982279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D367F42-26A8-4CDA-B33F-C450B55E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9B7E4-46EF-4C1A-A4D2-3C1B1D855986}" type="datetimeFigureOut">
              <a:rPr lang="pt-BR"/>
              <a:pPr>
                <a:defRPr/>
              </a:pPr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CB7923B-0965-40D0-B91F-93F2C892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BC97F63-3DE0-411F-9CC3-780FFF06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83B3D-3355-4B25-971F-6317601BADB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281569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600579A7-8D30-4CED-A994-8F7053519D8B}"/>
              </a:ext>
            </a:extLst>
          </p:cNvPr>
          <p:cNvSpPr/>
          <p:nvPr userDrawn="1"/>
        </p:nvSpPr>
        <p:spPr>
          <a:xfrm>
            <a:off x="0" y="6046098"/>
            <a:ext cx="12192000" cy="835902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87D1A10-6353-4D6A-A10C-31C1500273F4}"/>
              </a:ext>
            </a:extLst>
          </p:cNvPr>
          <p:cNvSpPr/>
          <p:nvPr userDrawn="1"/>
        </p:nvSpPr>
        <p:spPr>
          <a:xfrm>
            <a:off x="1" y="514916"/>
            <a:ext cx="122830" cy="467723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2AF90F46-7808-4E8C-8351-E3922C7D9F82}"/>
              </a:ext>
            </a:extLst>
          </p:cNvPr>
          <p:cNvCxnSpPr/>
          <p:nvPr userDrawn="1"/>
        </p:nvCxnSpPr>
        <p:spPr>
          <a:xfrm>
            <a:off x="11482388" y="6281738"/>
            <a:ext cx="0" cy="3651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9D8DC4E2-B798-4C71-90A4-4C34B06818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3" y="6161088"/>
            <a:ext cx="2378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Data 3">
            <a:extLst>
              <a:ext uri="{FF2B5EF4-FFF2-40B4-BE49-F238E27FC236}">
                <a16:creationId xmlns:a16="http://schemas.microsoft.com/office/drawing/2014/main" xmlns="" id="{D01EE38B-8F80-447E-95F6-268DF4C2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E4E4E-91A2-4331-84B9-B0AB47E2C39B}" type="datetimeFigureOut">
              <a:rPr lang="pt-BR"/>
              <a:pPr>
                <a:defRPr/>
              </a:pPr>
              <a:t>22/04/2021</a:t>
            </a:fld>
            <a:endParaRPr lang="pt-BR"/>
          </a:p>
        </p:txBody>
      </p:sp>
      <p:sp>
        <p:nvSpPr>
          <p:cNvPr id="9" name="Espaço Reservado para Rodapé 4">
            <a:extLst>
              <a:ext uri="{FF2B5EF4-FFF2-40B4-BE49-F238E27FC236}">
                <a16:creationId xmlns:a16="http://schemas.microsoft.com/office/drawing/2014/main" xmlns="" id="{017DEC89-6326-41D9-A1D2-B98FBB91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xmlns="" id="{3F31F799-4BA3-45DD-8329-2D417922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B1743-8BF6-4448-B3EA-F4232A76B5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1703589"/>
      </p:ext>
    </p:extLst>
  </p:cSld>
  <p:clrMapOvr>
    <a:masterClrMapping/>
  </p:clrMapOvr>
  <p:transition spd="med">
    <p:fade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DC31C0A-4814-43AB-8E02-33F47AE2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0471877-7406-4D35-A23B-877657DC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286FF6A-5C74-49A7-8A21-FB340235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A1FAF6-3B3B-40E5-AB96-E7DCFFB7670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1301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A99AB9F4-63C5-4A27-837D-EC652FD5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3F15F11B-CDD3-4EC7-BEB2-F28DA33D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2F84EB02-6D5A-4ABE-8527-E465DBF6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14B2B-88AC-441E-AD50-689EB8EE6C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5125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xmlns="" id="{721AE0B0-8D7D-4285-ACF9-CD2B4F96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F6DE4-87CC-4D8F-8C30-AF047874DA25}" type="datetimeFigureOut">
              <a:rPr lang="pt-BR"/>
              <a:pPr>
                <a:defRPr/>
              </a:pPr>
              <a:t>22/04/2021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xmlns="" id="{E532BFFB-AAD8-400D-9300-F6C64EFD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xmlns="" id="{08A2FABD-9479-44FA-BF56-85E36A16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1818C-538B-40E9-A305-D8BD501418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120747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xmlns="" id="{84490909-4D31-4DE3-930D-63371262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71E86-18F5-42F9-9FF1-72782828E9F0}" type="datetimeFigureOut">
              <a:rPr lang="pt-BR"/>
              <a:pPr>
                <a:defRPr/>
              </a:pPr>
              <a:t>22/04/2021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xmlns="" id="{A2F69510-B914-44E5-A481-2277942B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xmlns="" id="{25BB2520-2A60-41F7-B96D-3F2E238D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C8994-F62A-4CEB-80BB-315C84F83C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971796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F9C9A34-A3CB-4C09-9DF7-6FFC479A6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CC6C8EC-18CD-44A6-A5DD-2836C0E1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9557D364-2779-47B1-A4EF-D3590B76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06640-C440-405E-885E-177E7DD738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136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316F59-5F70-434C-BFB6-A5F9EA34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E47F793-766E-4B53-BFCB-5B23302BF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B9020B1-09A9-40F7-8AAC-F6E202A8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E75E9A7-508C-46B6-B9E6-73E3EBEA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1B49459-25B6-4D28-8062-89C7AF2C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9772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6270CBA-E99B-445E-8F18-8BEAE9F5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45BCCD8-0410-4173-8E56-01E56BA1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9C889D8-FD82-457A-8273-AFFB5095E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8D51B-AB76-4442-82F2-4178484609E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9295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8AF48FC-8FC2-4BB4-AD0A-6420491C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C969B-05F8-45EA-ACE7-4C9EEDD76A7D}" type="datetimeFigureOut">
              <a:rPr lang="pt-BR"/>
              <a:pPr>
                <a:defRPr/>
              </a:pPr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60395C4-A6B7-4EDF-94F3-E6A3280C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81167F1-364D-4017-B823-7759C7D3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98C40-DD97-4B3F-95A5-73523767486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634379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1C41E1A-6386-4DD1-8478-20810FCD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82241-14BC-4764-B3E0-63EB193C9C43}" type="datetimeFigureOut">
              <a:rPr lang="pt-BR"/>
              <a:pPr>
                <a:defRPr/>
              </a:pPr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0B69374-A129-41AC-A5E0-D4A5E288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54F2D19-EDB3-4982-8AF8-7B876D1B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4F2F1-A762-4647-99C4-8F809F169F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589721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>
            <a:extLst>
              <a:ext uri="{FF2B5EF4-FFF2-40B4-BE49-F238E27FC236}">
                <a16:creationId xmlns:a16="http://schemas.microsoft.com/office/drawing/2014/main" xmlns="" id="{D9B1E260-AD57-46E2-AF2E-E3D336553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5672138"/>
            <a:ext cx="33194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Título 1"/>
          <p:cNvSpPr>
            <a:spLocks noGrp="1"/>
          </p:cNvSpPr>
          <p:nvPr>
            <p:ph type="title"/>
          </p:nvPr>
        </p:nvSpPr>
        <p:spPr>
          <a:xfrm>
            <a:off x="718280" y="2628639"/>
            <a:ext cx="10515600" cy="1325563"/>
          </a:xfrm>
          <a:prstGeom prst="rect">
            <a:avLst/>
          </a:prstGeom>
        </p:spPr>
        <p:txBody>
          <a:bodyPr rtlCol="0">
            <a:noAutofit/>
          </a:bodyPr>
          <a:lstStyle>
            <a:lvl1pPr indent="0">
              <a:lnSpc>
                <a:spcPts val="56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28370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32A1EED-4827-44A6-8D21-E5D1D4CCEDDB}"/>
              </a:ext>
            </a:extLst>
          </p:cNvPr>
          <p:cNvSpPr/>
          <p:nvPr userDrawn="1"/>
        </p:nvSpPr>
        <p:spPr>
          <a:xfrm>
            <a:off x="0" y="6046098"/>
            <a:ext cx="12192000" cy="835902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CBE081F8-C341-4D8E-99EB-62CD90CC20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6173788"/>
            <a:ext cx="235743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35623F6A-56DC-4724-978C-45927D2C5C5C}"/>
              </a:ext>
            </a:extLst>
          </p:cNvPr>
          <p:cNvCxnSpPr/>
          <p:nvPr userDrawn="1"/>
        </p:nvCxnSpPr>
        <p:spPr>
          <a:xfrm>
            <a:off x="11482388" y="6281738"/>
            <a:ext cx="0" cy="3651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6339C7A-F1FA-4D40-B7C5-BCC8CDBD701D}"/>
              </a:ext>
            </a:extLst>
          </p:cNvPr>
          <p:cNvSpPr/>
          <p:nvPr userDrawn="1"/>
        </p:nvSpPr>
        <p:spPr>
          <a:xfrm>
            <a:off x="1" y="514916"/>
            <a:ext cx="122830" cy="467723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409375" y="514916"/>
            <a:ext cx="7255239" cy="586553"/>
          </a:xfrm>
        </p:spPr>
        <p:txBody>
          <a:bodyPr anchor="b">
            <a:noAutofit/>
          </a:bodyPr>
          <a:lstStyle>
            <a:lvl1pPr indent="0" algn="l">
              <a:lnSpc>
                <a:spcPts val="4300"/>
              </a:lnSpc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409375" y="1401719"/>
            <a:ext cx="5577443" cy="724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86175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C6D98A3-07AC-430D-B83A-A993115970B2}"/>
              </a:ext>
            </a:extLst>
          </p:cNvPr>
          <p:cNvSpPr/>
          <p:nvPr userDrawn="1"/>
        </p:nvSpPr>
        <p:spPr>
          <a:xfrm>
            <a:off x="0" y="6046098"/>
            <a:ext cx="12192000" cy="835902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5DAA337-AD56-4DAD-8920-0047C50C48B2}"/>
              </a:ext>
            </a:extLst>
          </p:cNvPr>
          <p:cNvSpPr/>
          <p:nvPr userDrawn="1"/>
        </p:nvSpPr>
        <p:spPr>
          <a:xfrm>
            <a:off x="1" y="514916"/>
            <a:ext cx="122830" cy="467723"/>
          </a:xfrm>
          <a:prstGeom prst="rect">
            <a:avLst/>
          </a:prstGeom>
          <a:gradFill flip="none" rotWithShape="1">
            <a:gsLst>
              <a:gs pos="48000">
                <a:srgbClr val="22B573"/>
              </a:gs>
              <a:gs pos="100000">
                <a:srgbClr val="15B76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F8231E63-6EBF-4DE7-9F70-5EA9769AF7D0}"/>
              </a:ext>
            </a:extLst>
          </p:cNvPr>
          <p:cNvCxnSpPr/>
          <p:nvPr userDrawn="1"/>
        </p:nvCxnSpPr>
        <p:spPr>
          <a:xfrm>
            <a:off x="11482388" y="6281738"/>
            <a:ext cx="0" cy="36512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5">
            <a:extLst>
              <a:ext uri="{FF2B5EF4-FFF2-40B4-BE49-F238E27FC236}">
                <a16:creationId xmlns:a16="http://schemas.microsoft.com/office/drawing/2014/main" xmlns="" id="{5EB57426-B9A2-4104-B12C-19B77241E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13" y="6161088"/>
            <a:ext cx="23780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409375" y="514916"/>
            <a:ext cx="7255239" cy="586553"/>
          </a:xfrm>
        </p:spPr>
        <p:txBody>
          <a:bodyPr anchor="b">
            <a:noAutofit/>
          </a:bodyPr>
          <a:lstStyle>
            <a:lvl1pPr indent="0" algn="l">
              <a:lnSpc>
                <a:spcPts val="4300"/>
              </a:lnSpc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Subtítulo 2"/>
          <p:cNvSpPr>
            <a:spLocks noGrp="1"/>
          </p:cNvSpPr>
          <p:nvPr>
            <p:ph type="subTitle" idx="1"/>
          </p:nvPr>
        </p:nvSpPr>
        <p:spPr>
          <a:xfrm>
            <a:off x="409375" y="1401719"/>
            <a:ext cx="5577443" cy="724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xmlns="" id="{DC5F87A0-4DB1-4B7D-B36E-CA802D7002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82400" y="6281738"/>
            <a:ext cx="693738" cy="482600"/>
          </a:xfrm>
        </p:spPr>
        <p:txBody>
          <a:bodyPr anchor="t"/>
          <a:lstStyle>
            <a:lvl1pPr eaLnBrk="1" hangingPunct="1">
              <a:defRPr sz="2000" b="1">
                <a:solidFill>
                  <a:schemeClr val="bg1"/>
                </a:solidFill>
              </a:defRPr>
            </a:lvl1pPr>
          </a:lstStyle>
          <a:p>
            <a:fld id="{E6A51A53-740B-4ADE-A523-01E1C40B05D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06317011"/>
      </p:ext>
    </p:extLst>
  </p:cSld>
  <p:clrMapOvr>
    <a:masterClrMapping/>
  </p:clrMapOvr>
  <p:transition spd="med">
    <p:fade/>
  </p:transition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119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362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089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77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16905F-EF37-46E1-AF7C-32827A4E8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8C2C654-4B39-463F-8C36-1779A802D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1A038ED-4F17-42F3-89E6-F25DA9FD5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5806410-E3BD-448A-A8B2-C1D43B97A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F87C7E5-3B62-4650-BBAA-AC6D4AA5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641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0757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390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883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775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800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4471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324BD8-01C9-48B5-9C37-EEB7CAA6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25B8C4E-6968-4557-9D7C-42EFB1090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5A3EEA79-352C-4F14-84A0-4B9AF08DE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6E9B1EF-0F7D-4783-BAF1-1678F525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D264984-D045-40EF-913D-C0531F8B7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3AF80D5-91ED-4AD6-B9A5-74BD6F8A9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6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FF316D-72DA-4BE9-B39A-DB4C9912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87B7A7F-A167-48D9-88BF-7938E716B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F143A5AA-02E6-4EF8-8187-8F0E697D4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FAE665A3-F5BE-4F47-8BAF-CAD4E0A05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121162B1-FE8C-4A80-958F-E3A6F85DD2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C1726AE5-EBAA-4AF2-BD90-DFF75AB0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E6F831D1-160C-42B9-86E9-155531DE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DA9303E3-0953-4428-8F03-2414F2E8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176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4D6DBF-2C50-44B6-BF76-621DCDE8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F944CFFE-5737-4781-A11D-035C8774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2F2F3CC-E522-4767-9E8E-4C10533D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5658B4FE-BBCE-4177-945D-9DEBF73B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68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B1DA456C-C955-4490-8EB6-3F2155E12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CD1EAB6E-D7C0-44D3-BF7E-3B0856E9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7F18A661-AACD-44D4-8756-7FC5C762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34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ECFC7F-D1FC-4954-9AC8-8CCB55CB8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885446C-58DC-45D2-885D-955B256A1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D28DE6A-402C-4D04-B759-AB4E7C947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06DC316-55A4-4F4C-A6BE-E3C5458EF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7C8F440-348D-47A4-B991-67DDA78E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2EE6BEB-C164-4EE6-AF61-B8294A79A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03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A3AFD9-E2A4-4EF4-9C98-2CD82EEA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0A05E859-52D2-42D1-9CF4-A97BC327C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9C9ADB0-0CBD-44D4-B0A3-8054D110F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807AA1B-78BD-4722-A2F0-4AF666F9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6053A64-7510-486D-A1C7-7995E8C6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8971F22B-F299-4715-975E-B8010CEF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64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6DF3A8EE-F79F-4A2A-BAF5-269AA2A8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BFB89DE-C514-4DD0-9202-BE8328A7A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0BACA31-B313-4DC8-A064-5CDD3AFE2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B560E-00FD-4B78-87AD-AF6647AEDC77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35469AD-E15F-426B-B469-150B877DD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47FD19A-56F4-470D-97DD-91203FD2B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B1CC-1130-4CE8-A02E-C8C8DD0F9B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14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xmlns="" id="{812B08DA-267E-478A-AD5B-CE7A20237D8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xmlns="" id="{7199063D-413B-41CF-81DB-6E0D98E47F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FDB33FC-3F48-42CE-B329-BBEECB38B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D3CC90A-DC14-4B00-85A6-0577855719D2}" type="datetimeFigureOut">
              <a:rPr lang="pt-BR"/>
              <a:pPr>
                <a:defRPr/>
              </a:pPr>
              <a:t>22/04/2021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4E95D25-EDBF-4FC1-A718-8D9E3B755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27FDE87-9C13-4D3F-9C0F-5141A32D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32A2177-9EBE-4390-AC89-64166C1AFB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209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E63FB-4EF3-4E34-966C-8F68D0B70843}" type="datetimeFigureOut">
              <a:rPr lang="pt-BR" smtClean="0"/>
              <a:t>22/04/2021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8CC58-B28B-4B60-A605-E72201CA62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01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2.svg"/><Relationship Id="rId15" Type="http://schemas.openxmlformats.org/officeDocument/2006/relationships/image" Target="../media/image26.png"/><Relationship Id="rId10" Type="http://schemas.openxmlformats.org/officeDocument/2006/relationships/image" Target="../media/image23.jpe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Word_Document2.doc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A1BCE9-A6B6-43D1-97A4-3BE419630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665" y="1400709"/>
            <a:ext cx="9420224" cy="2214291"/>
          </a:xfrm>
        </p:spPr>
        <p:txBody>
          <a:bodyPr/>
          <a:lstStyle/>
          <a:p>
            <a:r>
              <a:rPr lang="pt-BR" sz="4800" b="1" dirty="0"/>
              <a:t>Manejo dos casos graves de febre na experiência do Hospital Nereu Ramos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612071-FADB-407E-B632-4792BC3F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4088" y="3805426"/>
            <a:ext cx="9144000" cy="1655762"/>
          </a:xfrm>
        </p:spPr>
        <p:txBody>
          <a:bodyPr>
            <a:noAutofit/>
          </a:bodyPr>
          <a:lstStyle/>
          <a:p>
            <a:endParaRPr lang="pt-BR" dirty="0"/>
          </a:p>
          <a:p>
            <a:r>
              <a:rPr lang="pt-BR" dirty="0"/>
              <a:t>Diretoria de Vigilância Epidemiológica de Santa Catarina</a:t>
            </a:r>
          </a:p>
          <a:p>
            <a:r>
              <a:rPr lang="pt-BR" dirty="0"/>
              <a:t>22/04/2021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F9C303F-9649-41BD-BF11-56D8C587E5F3}"/>
              </a:ext>
            </a:extLst>
          </p:cNvPr>
          <p:cNvSpPr txBox="1"/>
          <p:nvPr/>
        </p:nvSpPr>
        <p:spPr>
          <a:xfrm>
            <a:off x="5254973" y="5785226"/>
            <a:ext cx="3024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Dra. Mariana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Sabbagh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Dra. Marise S. Mattos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Médica Infectologista - GEZOO</a:t>
            </a:r>
          </a:p>
        </p:txBody>
      </p:sp>
    </p:spTree>
    <p:extLst>
      <p:ext uri="{BB962C8B-B14F-4D97-AF65-F5344CB8AC3E}">
        <p14:creationId xmlns:p14="http://schemas.microsoft.com/office/powerpoint/2010/main" val="34671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1DDA3C3-BE74-4DC3-8BBC-223211AC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6D178-E53F-4BA4-9BE5-57DB6D2AF9C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278E5CA-F255-4C02-8C1F-DC679662A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7" t="33061" r="24724" b="11789"/>
          <a:stretch/>
        </p:blipFill>
        <p:spPr>
          <a:xfrm>
            <a:off x="2493892" y="1006796"/>
            <a:ext cx="9120465" cy="5532117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FEEBB40-2629-4ED3-A18F-18ED1F3F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86" y="-136205"/>
            <a:ext cx="3932162" cy="1325563"/>
          </a:xfrm>
        </p:spPr>
        <p:txBody>
          <a:bodyPr/>
          <a:lstStyle/>
          <a:p>
            <a:r>
              <a:rPr lang="pt-BR" dirty="0"/>
              <a:t>Fisiopatogenia</a:t>
            </a:r>
          </a:p>
        </p:txBody>
      </p:sp>
    </p:spTree>
    <p:extLst>
      <p:ext uri="{BB962C8B-B14F-4D97-AF65-F5344CB8AC3E}">
        <p14:creationId xmlns:p14="http://schemas.microsoft.com/office/powerpoint/2010/main" val="3198705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3" y="2818662"/>
            <a:ext cx="1024612" cy="1562113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44319" y="4535316"/>
            <a:ext cx="2491323" cy="2031325"/>
          </a:xfrm>
          <a:prstGeom prst="rect">
            <a:avLst/>
          </a:prstGeom>
          <a:gradFill flip="none" rotWithShape="1">
            <a:gsLst>
              <a:gs pos="38000">
                <a:schemeClr val="accent2"/>
              </a:gs>
              <a:gs pos="82000">
                <a:srgbClr val="E05C0A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Febre alta 39°C/40°C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Cefaleia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holocraniana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Mialgia generalizada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Sensação de fraqueza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 lombar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Náusea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Vômito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213342" y="2610683"/>
            <a:ext cx="3665650" cy="4247317"/>
          </a:xfrm>
          <a:prstGeom prst="rect">
            <a:avLst/>
          </a:prstGeom>
          <a:gradFill flip="none" rotWithShape="1">
            <a:gsLst>
              <a:gs pos="40000">
                <a:schemeClr val="accent2"/>
              </a:gs>
              <a:gs pos="94000">
                <a:srgbClr val="C00000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Febre alta 39°C/40°C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Bradicardia relativa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Hiperemia conjuntival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Icterícia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Cefaleia /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alteração mental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Mialgia generalizada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Sensação de fraqueza /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Prostração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 lombar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Náusea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Vômitos,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hematêmese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 abdominal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Diarreia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Oliguria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Sangramentos –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epistaxe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gengivorragia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petéquias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9" name="Diagrama 18"/>
          <p:cNvGraphicFramePr/>
          <p:nvPr/>
        </p:nvGraphicFramePr>
        <p:xfrm>
          <a:off x="2052385" y="-449705"/>
          <a:ext cx="6100997" cy="7090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aixaDeTexto 19"/>
          <p:cNvSpPr txBox="1"/>
          <p:nvPr/>
        </p:nvSpPr>
        <p:spPr>
          <a:xfrm>
            <a:off x="141864" y="645558"/>
            <a:ext cx="558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EVOLUÇÃO DA FEBRE AMARELA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r="24287"/>
          <a:stretch/>
        </p:blipFill>
        <p:spPr>
          <a:xfrm>
            <a:off x="8332630" y="1"/>
            <a:ext cx="3348507" cy="25464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29B019D-1E30-45E1-9B38-1B81C845E2C5}"/>
              </a:ext>
            </a:extLst>
          </p:cNvPr>
          <p:cNvSpPr txBox="1"/>
          <p:nvPr/>
        </p:nvSpPr>
        <p:spPr>
          <a:xfrm>
            <a:off x="6230424" y="1432874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4º ou 5º dia</a:t>
            </a:r>
          </a:p>
        </p:txBody>
      </p:sp>
    </p:spTree>
    <p:extLst>
      <p:ext uri="{BB962C8B-B14F-4D97-AF65-F5344CB8AC3E}">
        <p14:creationId xmlns:p14="http://schemas.microsoft.com/office/powerpoint/2010/main" val="243303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4456113" y="1108075"/>
            <a:ext cx="7735887" cy="8588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b="0" dirty="0"/>
              <a:t>Fases da doença humana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584CF52C-98B5-4699-BB67-79C995D1BC08}"/>
              </a:ext>
            </a:extLst>
          </p:cNvPr>
          <p:cNvGrpSpPr/>
          <p:nvPr/>
        </p:nvGrpSpPr>
        <p:grpSpPr>
          <a:xfrm>
            <a:off x="674027" y="3301499"/>
            <a:ext cx="11517973" cy="1284793"/>
            <a:chOff x="687520" y="2614412"/>
            <a:chExt cx="11777006" cy="1287253"/>
          </a:xfrm>
        </p:grpSpPr>
        <p:sp>
          <p:nvSpPr>
            <p:cNvPr id="8" name="Fluxograma: Conector 7"/>
            <p:cNvSpPr/>
            <p:nvPr/>
          </p:nvSpPr>
          <p:spPr>
            <a:xfrm>
              <a:off x="6539529" y="2614412"/>
              <a:ext cx="1298933" cy="12465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Remissão dos sintomas</a:t>
              </a:r>
            </a:p>
          </p:txBody>
        </p:sp>
        <p:sp>
          <p:nvSpPr>
            <p:cNvPr id="7" name="Fluxograma: Conector 6"/>
            <p:cNvSpPr/>
            <p:nvPr/>
          </p:nvSpPr>
          <p:spPr>
            <a:xfrm>
              <a:off x="3730105" y="2614412"/>
              <a:ext cx="1293786" cy="1287253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Quadro febril agudo</a:t>
              </a:r>
            </a:p>
          </p:txBody>
        </p:sp>
        <p:sp>
          <p:nvSpPr>
            <p:cNvPr id="9" name="Fluxograma: Conector 8"/>
            <p:cNvSpPr/>
            <p:nvPr/>
          </p:nvSpPr>
          <p:spPr>
            <a:xfrm>
              <a:off x="8514054" y="2614413"/>
              <a:ext cx="1320898" cy="1272262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Piora clínica</a:t>
              </a:r>
            </a:p>
          </p:txBody>
        </p:sp>
        <p:sp>
          <p:nvSpPr>
            <p:cNvPr id="10" name="Fluxograma: Conector 9"/>
            <p:cNvSpPr/>
            <p:nvPr/>
          </p:nvSpPr>
          <p:spPr>
            <a:xfrm>
              <a:off x="11020425" y="2627285"/>
              <a:ext cx="1444101" cy="1272263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36000" rIns="0" bIns="3600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ÓBITO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Convalescença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1680592" y="3026657"/>
              <a:ext cx="2296497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Período de incubação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a 6 dias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(10 a 15)</a:t>
              </a: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4958194" y="3026657"/>
              <a:ext cx="1684243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Período sintomático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a 3 dias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 a 5)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7745180" y="3026657"/>
              <a:ext cx="910230" cy="52322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6 a 48h</a:t>
              </a: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9534652" y="3057105"/>
              <a:ext cx="1681407" cy="52422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Período “</a:t>
              </a:r>
              <a:r>
                <a:rPr kumimoji="0" lang="pt-BR" sz="14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toxêmico</a:t>
              </a: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a 7 dias</a:t>
              </a:r>
            </a:p>
          </p:txBody>
        </p:sp>
        <p:sp>
          <p:nvSpPr>
            <p:cNvPr id="6" name="Fluxograma: Conector 5"/>
            <p:cNvSpPr/>
            <p:nvPr/>
          </p:nvSpPr>
          <p:spPr>
            <a:xfrm>
              <a:off x="687520" y="2614412"/>
              <a:ext cx="1265298" cy="1285137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EXPOSIÇÃO</a:t>
              </a:r>
            </a:p>
          </p:txBody>
        </p:sp>
      </p:grp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xmlns="" id="{AE56739A-EACF-4404-AF2D-B5B323B06AAE}"/>
              </a:ext>
            </a:extLst>
          </p:cNvPr>
          <p:cNvCxnSpPr>
            <a:cxnSpLocks/>
          </p:cNvCxnSpPr>
          <p:nvPr/>
        </p:nvCxnSpPr>
        <p:spPr>
          <a:xfrm>
            <a:off x="3488267" y="4838095"/>
            <a:ext cx="8246533" cy="100622"/>
          </a:xfrm>
          <a:prstGeom prst="bentConnector3">
            <a:avLst>
              <a:gd name="adj1" fmla="val -44"/>
            </a:avLst>
          </a:prstGeom>
          <a:ln w="28575">
            <a:solidFill>
              <a:srgbClr val="E274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D49EAA17-2B12-450F-844D-5D0381A31E37}"/>
              </a:ext>
            </a:extLst>
          </p:cNvPr>
          <p:cNvSpPr txBox="1"/>
          <p:nvPr/>
        </p:nvSpPr>
        <p:spPr>
          <a:xfrm>
            <a:off x="5602514" y="4959194"/>
            <a:ext cx="440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dia antes até 10 dias do início dos sintomas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xmlns="" id="{97367FDD-898B-4667-9DF3-A7B8294015BF}"/>
              </a:ext>
            </a:extLst>
          </p:cNvPr>
          <p:cNvSpPr/>
          <p:nvPr/>
        </p:nvSpPr>
        <p:spPr>
          <a:xfrm>
            <a:off x="10069895" y="2564092"/>
            <a:ext cx="365573" cy="9898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48369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770D1786-035F-4265-B380-92336C808926}"/>
              </a:ext>
            </a:extLst>
          </p:cNvPr>
          <p:cNvCxnSpPr/>
          <p:nvPr/>
        </p:nvCxnSpPr>
        <p:spPr>
          <a:xfrm>
            <a:off x="2779657" y="3662147"/>
            <a:ext cx="7916031" cy="6350"/>
          </a:xfrm>
          <a:prstGeom prst="line">
            <a:avLst/>
          </a:prstGeom>
          <a:ln w="1238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5">
            <a:extLst>
              <a:ext uri="{FF2B5EF4-FFF2-40B4-BE49-F238E27FC236}">
                <a16:creationId xmlns:a16="http://schemas.microsoft.com/office/drawing/2014/main" xmlns="" id="{07A8590E-1D4F-4827-9AC8-4B0D23259705}"/>
              </a:ext>
            </a:extLst>
          </p:cNvPr>
          <p:cNvCxnSpPr>
            <a:cxnSpLocks/>
          </p:cNvCxnSpPr>
          <p:nvPr/>
        </p:nvCxnSpPr>
        <p:spPr>
          <a:xfrm>
            <a:off x="2809596" y="3121112"/>
            <a:ext cx="0" cy="4772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6">
            <a:extLst>
              <a:ext uri="{FF2B5EF4-FFF2-40B4-BE49-F238E27FC236}">
                <a16:creationId xmlns:a16="http://schemas.microsoft.com/office/drawing/2014/main" xmlns="" id="{CD09A091-1177-4738-8020-4AD810FC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497" y="3892335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20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FB951808-4D7A-4B4A-82BE-0702620EC6AC}"/>
              </a:ext>
            </a:extLst>
          </p:cNvPr>
          <p:cNvSpPr/>
          <p:nvPr/>
        </p:nvSpPr>
        <p:spPr>
          <a:xfrm>
            <a:off x="2775347" y="3636747"/>
            <a:ext cx="93662" cy="125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C6602FD1-B855-4145-B916-A68BF0153899}"/>
              </a:ext>
            </a:extLst>
          </p:cNvPr>
          <p:cNvSpPr/>
          <p:nvPr/>
        </p:nvSpPr>
        <p:spPr>
          <a:xfrm>
            <a:off x="4341891" y="3645157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1">
            <a:extLst>
              <a:ext uri="{FF2B5EF4-FFF2-40B4-BE49-F238E27FC236}">
                <a16:creationId xmlns:a16="http://schemas.microsoft.com/office/drawing/2014/main" xmlns="" id="{632A4C67-64B1-47F5-A6E7-2FC378705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525" y="3870582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24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/03</a:t>
            </a:r>
          </a:p>
        </p:txBody>
      </p:sp>
      <p:sp>
        <p:nvSpPr>
          <p:cNvPr id="12" name="CaixaDeTexto 12">
            <a:extLst>
              <a:ext uri="{FF2B5EF4-FFF2-40B4-BE49-F238E27FC236}">
                <a16:creationId xmlns:a16="http://schemas.microsoft.com/office/drawing/2014/main" xmlns="" id="{2F610729-9F21-44C1-B80C-9899A5E05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141" y="3865572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29/03</a:t>
            </a:r>
          </a:p>
        </p:txBody>
      </p:sp>
      <p:cxnSp>
        <p:nvCxnSpPr>
          <p:cNvPr id="14" name="Conector de seta reta 14">
            <a:extLst>
              <a:ext uri="{FF2B5EF4-FFF2-40B4-BE49-F238E27FC236}">
                <a16:creationId xmlns:a16="http://schemas.microsoft.com/office/drawing/2014/main" xmlns="" id="{96A95D7A-AA64-4FFB-902C-3EC50B3050F0}"/>
              </a:ext>
            </a:extLst>
          </p:cNvPr>
          <p:cNvCxnSpPr>
            <a:cxnSpLocks/>
          </p:cNvCxnSpPr>
          <p:nvPr/>
        </p:nvCxnSpPr>
        <p:spPr>
          <a:xfrm>
            <a:off x="4389516" y="3133892"/>
            <a:ext cx="0" cy="4539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5">
            <a:extLst>
              <a:ext uri="{FF2B5EF4-FFF2-40B4-BE49-F238E27FC236}">
                <a16:creationId xmlns:a16="http://schemas.microsoft.com/office/drawing/2014/main" xmlns="" id="{602E635C-4AB9-413B-B3C2-EB8247FDFBF3}"/>
              </a:ext>
            </a:extLst>
          </p:cNvPr>
          <p:cNvCxnSpPr>
            <a:cxnSpLocks/>
          </p:cNvCxnSpPr>
          <p:nvPr/>
        </p:nvCxnSpPr>
        <p:spPr>
          <a:xfrm flipH="1">
            <a:off x="7331445" y="3129588"/>
            <a:ext cx="9845" cy="4282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7">
            <a:extLst>
              <a:ext uri="{FF2B5EF4-FFF2-40B4-BE49-F238E27FC236}">
                <a16:creationId xmlns:a16="http://schemas.microsoft.com/office/drawing/2014/main" xmlns="" id="{1D9B715C-14E6-4846-A936-684E41A5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15" y="2120681"/>
            <a:ext cx="12473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Início com mialgia, febre, dor abdominal</a:t>
            </a:r>
            <a:r>
              <a:rPr lang="pt-BR" altLang="pt-BR" sz="1200" dirty="0">
                <a:solidFill>
                  <a:prstClr val="black"/>
                </a:solidFill>
              </a:rPr>
              <a:t>, </a:t>
            </a:r>
            <a:r>
              <a:rPr lang="pt-BR" altLang="pt-BR" sz="1200" dirty="0" err="1">
                <a:solidFill>
                  <a:prstClr val="black"/>
                </a:solidFill>
              </a:rPr>
              <a:t>naúsea</a:t>
            </a:r>
            <a:r>
              <a:rPr lang="pt-BR" altLang="pt-BR" sz="1200" dirty="0">
                <a:solidFill>
                  <a:prstClr val="black"/>
                </a:solidFill>
              </a:rPr>
              <a:t>, diarreia</a:t>
            </a:r>
          </a:p>
        </p:txBody>
      </p:sp>
      <p:sp>
        <p:nvSpPr>
          <p:cNvPr id="18" name="CaixaDeTexto 18">
            <a:extLst>
              <a:ext uri="{FF2B5EF4-FFF2-40B4-BE49-F238E27FC236}">
                <a16:creationId xmlns:a16="http://schemas.microsoft.com/office/drawing/2014/main" xmlns="" id="{DE17219F-333A-4596-9B46-BD9E83AF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5166" y="1731409"/>
            <a:ext cx="24292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1º atendimento</a:t>
            </a:r>
          </a:p>
          <a:p>
            <a:pPr lvl="0"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Procurou </a:t>
            </a:r>
            <a:r>
              <a:rPr lang="pt-BR" altLang="pt-BR" sz="1200" dirty="0">
                <a:solidFill>
                  <a:prstClr val="black"/>
                </a:solidFill>
              </a:rPr>
              <a:t>Hospital São José, em Anitápolis, com icterícia, prostração, vômitos, dor abdominal, diminuição do débito urinário, sendo transferido para a UTI do HNR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CaixaDeTexto 30">
            <a:extLst>
              <a:ext uri="{FF2B5EF4-FFF2-40B4-BE49-F238E27FC236}">
                <a16:creationId xmlns:a16="http://schemas.microsoft.com/office/drawing/2014/main" xmlns="" id="{D64457DA-3155-46C1-B053-36B2215B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91" y="4199233"/>
            <a:ext cx="288842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EXAMES LABORATORIAIS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 err="1">
                <a:solidFill>
                  <a:srgbClr val="FF0000"/>
                </a:solidFill>
                <a:effectLst/>
                <a:latin typeface="+mj-lt"/>
              </a:rPr>
              <a:t>Leuc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 8.120 </a:t>
            </a:r>
            <a:r>
              <a:rPr lang="pt-BR" sz="1200" b="0" i="0" u="none" strike="noStrike" dirty="0" err="1">
                <a:solidFill>
                  <a:srgbClr val="FF0000"/>
                </a:solidFill>
                <a:effectLst/>
                <a:latin typeface="+mj-lt"/>
              </a:rPr>
              <a:t>Ht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 51,2%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 err="1">
                <a:solidFill>
                  <a:srgbClr val="FF0000"/>
                </a:solidFill>
                <a:effectLst/>
                <a:latin typeface="+mj-lt"/>
              </a:rPr>
              <a:t>Plaq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 135.000 TAP 21,2 INR 1,99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TGO 4753 TGP 4078  </a:t>
            </a:r>
            <a:r>
              <a:rPr lang="pt-BR" sz="1200" b="0" i="0" u="none" strike="noStrike" dirty="0" err="1">
                <a:effectLst/>
                <a:latin typeface="+mj-lt"/>
              </a:rPr>
              <a:t>BrbT</a:t>
            </a:r>
            <a:r>
              <a:rPr lang="pt-BR" sz="1200" b="0" i="0" u="none" strike="noStrike" dirty="0">
                <a:effectLst/>
                <a:latin typeface="+mj-lt"/>
              </a:rPr>
              <a:t> 4,76 D 3,53 I 1,23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 </a:t>
            </a:r>
            <a:endParaRPr lang="pt-BR" sz="1200" dirty="0">
              <a:solidFill>
                <a:srgbClr val="FF0000"/>
              </a:solidFill>
              <a:latin typeface="+mj-lt"/>
            </a:endParaRPr>
          </a:p>
          <a:p>
            <a:r>
              <a:rPr lang="pt-BR" sz="1200" dirty="0">
                <a:solidFill>
                  <a:srgbClr val="FF0000"/>
                </a:solidFill>
                <a:latin typeface="+mj-lt"/>
              </a:rPr>
              <a:t>PCR 3</a:t>
            </a:r>
          </a:p>
          <a:p>
            <a:r>
              <a:rPr lang="pt-BR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Lipase 97</a:t>
            </a:r>
            <a:r>
              <a:rPr lang="pt-BR" sz="1200" dirty="0">
                <a:solidFill>
                  <a:srgbClr val="222222"/>
                </a:solidFill>
                <a:latin typeface="+mj-lt"/>
              </a:rPr>
              <a:t>; </a:t>
            </a:r>
            <a:r>
              <a:rPr lang="pt-BR" sz="1200" dirty="0" err="1">
                <a:solidFill>
                  <a:srgbClr val="FF0000"/>
                </a:solidFill>
                <a:latin typeface="+mj-lt"/>
              </a:rPr>
              <a:t>Ác</a:t>
            </a:r>
            <a:r>
              <a:rPr lang="pt-BR" sz="1200" dirty="0">
                <a:solidFill>
                  <a:srgbClr val="FF0000"/>
                </a:solidFill>
                <a:latin typeface="+mj-lt"/>
              </a:rPr>
              <a:t> lático 43</a:t>
            </a:r>
            <a:r>
              <a:rPr lang="pt-BR" sz="1200" dirty="0">
                <a:solidFill>
                  <a:srgbClr val="222222"/>
                </a:solidFill>
                <a:latin typeface="+mj-lt"/>
              </a:rPr>
              <a:t>.</a:t>
            </a:r>
            <a:endParaRPr lang="pt-BR" sz="1200" b="0" i="0" u="none" strike="noStrike" dirty="0">
              <a:solidFill>
                <a:srgbClr val="222222"/>
              </a:solidFill>
              <a:effectLst/>
              <a:latin typeface="+mj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 err="1">
                <a:solidFill>
                  <a:srgbClr val="222222"/>
                </a:solidFill>
                <a:effectLst/>
                <a:latin typeface="+mj-lt"/>
              </a:rPr>
              <a:t>Gaso</a:t>
            </a:r>
            <a:r>
              <a:rPr lang="pt-BR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 pH 7,2 Bic 9,9 SatO2 96,4 </a:t>
            </a: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U 169 Cr 8,3</a:t>
            </a:r>
            <a:r>
              <a:rPr lang="pt-BR" sz="1200" b="0" i="0" u="none" strike="noStrike" dirty="0">
                <a:solidFill>
                  <a:srgbClr val="222222"/>
                </a:solidFill>
                <a:effectLst/>
                <a:latin typeface="+mj-lt"/>
              </a:rPr>
              <a:t> Na 130  K 6,1 GGT 314 FA 130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200" b="0" i="0" u="none" strike="noStrike" dirty="0">
                <a:solidFill>
                  <a:srgbClr val="FF0000"/>
                </a:solidFill>
                <a:effectLst/>
                <a:latin typeface="+mj-lt"/>
              </a:rPr>
              <a:t>Dosagem de amoníaco 469</a:t>
            </a:r>
            <a:endParaRPr lang="pt-BR" sz="1200" b="0" dirty="0">
              <a:solidFill>
                <a:srgbClr val="FF0000"/>
              </a:solidFill>
              <a:effectLst/>
              <a:latin typeface="+mj-lt"/>
            </a:endParaRP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xmlns="" id="{14F1D799-20D1-4AE7-9FC1-B52261AA6EBD}"/>
              </a:ext>
            </a:extLst>
          </p:cNvPr>
          <p:cNvCxnSpPr>
            <a:cxnSpLocks/>
          </p:cNvCxnSpPr>
          <p:nvPr/>
        </p:nvCxnSpPr>
        <p:spPr>
          <a:xfrm>
            <a:off x="3045744" y="6230578"/>
            <a:ext cx="10584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xmlns="" id="{F973D550-4877-4798-A24C-D18E8D89FD2A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>
          <a:xfrm flipV="1">
            <a:off x="5070016" y="6199322"/>
            <a:ext cx="1503464" cy="301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xmlns="" id="{32ED1276-C3E6-4D1D-8068-C0202784199F}"/>
              </a:ext>
            </a:extLst>
          </p:cNvPr>
          <p:cNvCxnSpPr>
            <a:cxnSpLocks/>
            <a:endCxn id="33" idx="3"/>
          </p:cNvCxnSpPr>
          <p:nvPr/>
        </p:nvCxnSpPr>
        <p:spPr>
          <a:xfrm flipH="1" flipV="1">
            <a:off x="7776373" y="6199322"/>
            <a:ext cx="2607522" cy="30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44">
            <a:extLst>
              <a:ext uri="{FF2B5EF4-FFF2-40B4-BE49-F238E27FC236}">
                <a16:creationId xmlns:a16="http://schemas.microsoft.com/office/drawing/2014/main" xmlns="" id="{3FFE7A93-3E84-4E6E-96F9-B907B95A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23" y="6063832"/>
            <a:ext cx="1202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srgbClr val="FF0000"/>
                </a:solidFill>
              </a:rPr>
              <a:t>4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ºdia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de doença</a:t>
            </a:r>
          </a:p>
        </p:txBody>
      </p:sp>
      <p:sp>
        <p:nvSpPr>
          <p:cNvPr id="33" name="CaixaDeTexto 45">
            <a:extLst>
              <a:ext uri="{FF2B5EF4-FFF2-40B4-BE49-F238E27FC236}">
                <a16:creationId xmlns:a16="http://schemas.microsoft.com/office/drawing/2014/main" xmlns="" id="{088311F2-63FA-4D20-B223-367AD128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480" y="6060822"/>
            <a:ext cx="12028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prstClr val="black"/>
                </a:solidFill>
              </a:rPr>
              <a:t>9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ºdia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doença</a:t>
            </a:r>
          </a:p>
        </p:txBody>
      </p:sp>
      <p:sp>
        <p:nvSpPr>
          <p:cNvPr id="35" name="Título 2">
            <a:extLst>
              <a:ext uri="{FF2B5EF4-FFF2-40B4-BE49-F238E27FC236}">
                <a16:creationId xmlns:a16="http://schemas.microsoft.com/office/drawing/2014/main" xmlns="" id="{3CA8125C-4768-49F0-9D55-74112764F068}"/>
              </a:ext>
            </a:extLst>
          </p:cNvPr>
          <p:cNvSpPr txBox="1">
            <a:spLocks/>
          </p:cNvSpPr>
          <p:nvPr/>
        </p:nvSpPr>
        <p:spPr bwMode="auto">
          <a:xfrm>
            <a:off x="2013386" y="73942"/>
            <a:ext cx="10431909" cy="68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Homem, 42 anos, procedente de Anitápolis-SC – Mar</a:t>
            </a:r>
            <a:r>
              <a:rPr lang="en-US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/</a:t>
            </a:r>
            <a:r>
              <a:rPr lang="pt-BR" altLang="pt-BR" sz="32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2021</a:t>
            </a:r>
            <a:endParaRPr kumimoji="0" lang="pt-BR" altLang="pt-BR" sz="3200" b="1" i="0" u="none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alibri" panose="020F0502020204030204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CaixaDeTexto 44">
            <a:extLst>
              <a:ext uri="{FF2B5EF4-FFF2-40B4-BE49-F238E27FC236}">
                <a16:creationId xmlns:a16="http://schemas.microsoft.com/office/drawing/2014/main" xmlns="" id="{AC2FF1A2-2866-46A8-A259-9509EEDE8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8709" y="6063834"/>
            <a:ext cx="502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 0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70D99D6C-8114-4FA4-B65C-935C38BB925A}"/>
              </a:ext>
            </a:extLst>
          </p:cNvPr>
          <p:cNvSpPr/>
          <p:nvPr/>
        </p:nvSpPr>
        <p:spPr>
          <a:xfrm>
            <a:off x="7300842" y="3652709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ixaDeTexto 22">
            <a:extLst>
              <a:ext uri="{FF2B5EF4-FFF2-40B4-BE49-F238E27FC236}">
                <a16:creationId xmlns:a16="http://schemas.microsoft.com/office/drawing/2014/main" xmlns="" id="{079EF41F-D6DD-4D8F-9DB7-32C5AB5A1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3037" y="1315545"/>
            <a:ext cx="28666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prstClr val="black"/>
                </a:solidFill>
              </a:rPr>
              <a:t>Quinto dia de UTI do Hospital Nereu Ramos</a:t>
            </a:r>
            <a:endParaRPr kumimoji="0" lang="pt-BR" alt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Paciente foi submetido a 4 sessões de troca plasmática e </a:t>
            </a:r>
            <a:r>
              <a:rPr lang="pt-BR" altLang="pt-BR" sz="1200" dirty="0" err="1">
                <a:solidFill>
                  <a:prstClr val="black"/>
                </a:solidFill>
              </a:rPr>
              <a:t>hemo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diálise desde a internação, com recuperação dos parâmetros hematológicos  .</a:t>
            </a:r>
            <a:endParaRPr lang="pt-BR" altLang="pt-BR" sz="1200" dirty="0">
              <a:solidFill>
                <a:prstClr val="black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PCR detectável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para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febre amarela</a:t>
            </a:r>
            <a:r>
              <a:rPr lang="pt-BR" altLang="pt-BR" sz="1200" dirty="0">
                <a:solidFill>
                  <a:srgbClr val="FF0000"/>
                </a:solidFill>
              </a:rPr>
              <a:t>,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vírus selvagem.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1DE1ED72-0772-4E71-9883-AEE6BF962D1E}"/>
              </a:ext>
            </a:extLst>
          </p:cNvPr>
          <p:cNvSpPr/>
          <p:nvPr/>
        </p:nvSpPr>
        <p:spPr>
          <a:xfrm>
            <a:off x="10008097" y="3621081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ixaDeTexto 33">
            <a:extLst>
              <a:ext uri="{FF2B5EF4-FFF2-40B4-BE49-F238E27FC236}">
                <a16:creationId xmlns:a16="http://schemas.microsoft.com/office/drawing/2014/main" xmlns="" id="{41491200-90E7-4280-A95C-6A5C4B043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9488" y="3763183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30/03</a:t>
            </a:r>
          </a:p>
        </p:txBody>
      </p:sp>
      <p:cxnSp>
        <p:nvCxnSpPr>
          <p:cNvPr id="51" name="Conector de seta reta 35">
            <a:extLst>
              <a:ext uri="{FF2B5EF4-FFF2-40B4-BE49-F238E27FC236}">
                <a16:creationId xmlns:a16="http://schemas.microsoft.com/office/drawing/2014/main" xmlns="" id="{D04D2F85-C12B-4C91-9886-ABA1EA17D711}"/>
              </a:ext>
            </a:extLst>
          </p:cNvPr>
          <p:cNvCxnSpPr>
            <a:cxnSpLocks/>
          </p:cNvCxnSpPr>
          <p:nvPr/>
        </p:nvCxnSpPr>
        <p:spPr>
          <a:xfrm>
            <a:off x="10049673" y="3211025"/>
            <a:ext cx="0" cy="4229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ixaDeTexto 46">
            <a:extLst>
              <a:ext uri="{FF2B5EF4-FFF2-40B4-BE49-F238E27FC236}">
                <a16:creationId xmlns:a16="http://schemas.microsoft.com/office/drawing/2014/main" xmlns="" id="{F23E2123-25AF-4A0A-A0EC-33AFAB25F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2078" y="6056546"/>
            <a:ext cx="1281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prstClr val="black"/>
                </a:solidFill>
              </a:rPr>
              <a:t>10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ºdia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doença</a:t>
            </a:r>
          </a:p>
        </p:txBody>
      </p:sp>
      <p:sp>
        <p:nvSpPr>
          <p:cNvPr id="52" name="CaixaDeTexto 22">
            <a:extLst>
              <a:ext uri="{FF2B5EF4-FFF2-40B4-BE49-F238E27FC236}">
                <a16:creationId xmlns:a16="http://schemas.microsoft.com/office/drawing/2014/main" xmlns="" id="{EC0EBC03-4606-4E6E-8C70-3F13C39E5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6226" y="2073175"/>
            <a:ext cx="23534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prstClr val="black"/>
                </a:solidFill>
              </a:rPr>
              <a:t>Ainda na UTI do Hospital Nereu Ramos, realizando trocas plasmáticas com melhora dos parâmetros hematológicos e bioquímicos, iniciando diurese.</a:t>
            </a:r>
            <a:endParaRPr kumimoji="0" lang="pt-BR" alt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CaixaDeTexto 34">
            <a:extLst>
              <a:ext uri="{FF2B5EF4-FFF2-40B4-BE49-F238E27FC236}">
                <a16:creationId xmlns:a16="http://schemas.microsoft.com/office/drawing/2014/main" xmlns="" id="{9DFAE5C1-A78A-400B-9363-A9AFC805F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690" y="4150220"/>
            <a:ext cx="17361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EXAMES LABORATORIAIS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Leuc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lang="pt-BR" altLang="pt-BR" sz="1200" dirty="0">
                <a:solidFill>
                  <a:prstClr val="black"/>
                </a:solidFill>
              </a:rPr>
              <a:t>2.660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27%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Plaquetas </a:t>
            </a:r>
            <a:r>
              <a:rPr lang="pt-BR" altLang="pt-BR" sz="1200" dirty="0">
                <a:solidFill>
                  <a:prstClr val="black"/>
                </a:solidFill>
              </a:rPr>
              <a:t>71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.300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TGO 276 TGP </a:t>
            </a:r>
            <a:r>
              <a:rPr lang="pt-BR" altLang="pt-BR" sz="1200" dirty="0">
                <a:solidFill>
                  <a:prstClr val="black"/>
                </a:solidFill>
              </a:rPr>
              <a:t>262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BrbT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pt-BR" altLang="pt-BR" sz="1200" dirty="0">
                <a:solidFill>
                  <a:prstClr val="black"/>
                </a:solidFill>
              </a:rPr>
              <a:t>4,77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 </a:t>
            </a:r>
            <a:r>
              <a:rPr lang="pt-BR" altLang="pt-BR" sz="1200" dirty="0">
                <a:solidFill>
                  <a:prstClr val="black"/>
                </a:solidFill>
              </a:rPr>
              <a:t>3,39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 1,38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 56</a:t>
            </a:r>
            <a:r>
              <a:rPr lang="pt-BR" altLang="pt-BR" sz="1200" dirty="0">
                <a:solidFill>
                  <a:prstClr val="black"/>
                </a:solidFill>
              </a:rPr>
              <a:t>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 4,4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TAP 13,4” – INR </a:t>
            </a:r>
            <a:r>
              <a:rPr lang="pt-BR" altLang="pt-BR" sz="1200" dirty="0">
                <a:solidFill>
                  <a:prstClr val="black"/>
                </a:solidFill>
              </a:rPr>
              <a:t>1,13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2FB2ACA-D5BE-4001-8EAE-927324757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501" y="3329907"/>
            <a:ext cx="949882" cy="1269816"/>
          </a:xfrm>
          <a:prstGeom prst="rect">
            <a:avLst/>
          </a:prstGeom>
          <a:effectLst>
            <a:outerShdw blurRad="50800" dir="1200000" sx="106000" sy="10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z="254000" extrusionH="336550"/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EA2CF05-7895-491C-9542-F600E1D58237}"/>
              </a:ext>
            </a:extLst>
          </p:cNvPr>
          <p:cNvSpPr txBox="1"/>
          <p:nvPr/>
        </p:nvSpPr>
        <p:spPr>
          <a:xfrm>
            <a:off x="11025011" y="4650866"/>
            <a:ext cx="1057372" cy="954107"/>
          </a:xfrm>
          <a:prstGeom prst="rect">
            <a:avLst/>
          </a:prstGeom>
          <a:noFill/>
          <a:effectLst>
            <a:outerShdw blurRad="50800" dir="1200000" sx="106000" sy="106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z="254000" extrusionH="336550"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Epizootia confirmada</a:t>
            </a:r>
          </a:p>
          <a:p>
            <a:pPr algn="ctr"/>
            <a:r>
              <a:rPr lang="pt-BR" sz="1400" dirty="0"/>
              <a:t>Anitápolis – 19</a:t>
            </a:r>
            <a:r>
              <a:rPr lang="en-US" sz="1400" dirty="0"/>
              <a:t>/02</a:t>
            </a:r>
            <a:r>
              <a:rPr lang="pt-BR" sz="1400" dirty="0"/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7110B2E-B302-4BE6-8DB8-2884F9B69B4F}"/>
              </a:ext>
            </a:extLst>
          </p:cNvPr>
          <p:cNvSpPr/>
          <p:nvPr/>
        </p:nvSpPr>
        <p:spPr>
          <a:xfrm rot="19721694">
            <a:off x="2518876" y="1238545"/>
            <a:ext cx="1175690" cy="5024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1400" dirty="0">
                <a:solidFill>
                  <a:srgbClr val="FFFF00"/>
                </a:solidFill>
              </a:rPr>
              <a:t>VACINADO 18</a:t>
            </a:r>
            <a:r>
              <a:rPr lang="en-US" altLang="pt-BR" sz="1400" dirty="0">
                <a:solidFill>
                  <a:srgbClr val="FFFF00"/>
                </a:solidFill>
              </a:rPr>
              <a:t>/03/21</a:t>
            </a:r>
            <a:endParaRPr kumimoji="0" lang="pt-BR" altLang="pt-BR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cxnSp>
        <p:nvCxnSpPr>
          <p:cNvPr id="13" name="Conector: Angulado 12">
            <a:extLst>
              <a:ext uri="{FF2B5EF4-FFF2-40B4-BE49-F238E27FC236}">
                <a16:creationId xmlns:a16="http://schemas.microsoft.com/office/drawing/2014/main" xmlns="" id="{5D7F08D3-AB29-4F70-AF64-77BFB5E773C3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04236" y="6340830"/>
            <a:ext cx="802742" cy="331573"/>
          </a:xfrm>
          <a:prstGeom prst="bentConnector3">
            <a:avLst>
              <a:gd name="adj1" fmla="val 13345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FEE0CC28-1409-4EC9-A6A8-3123917179F4}"/>
              </a:ext>
            </a:extLst>
          </p:cNvPr>
          <p:cNvSpPr txBox="1"/>
          <p:nvPr/>
        </p:nvSpPr>
        <p:spPr>
          <a:xfrm>
            <a:off x="3829615" y="6337421"/>
            <a:ext cx="268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2">
                    <a:lumMod val="50000"/>
                  </a:schemeClr>
                </a:solidFill>
              </a:rPr>
              <a:t>Início do período </a:t>
            </a:r>
            <a:r>
              <a:rPr lang="pt-BR" dirty="0" err="1">
                <a:solidFill>
                  <a:schemeClr val="accent2">
                    <a:lumMod val="50000"/>
                  </a:schemeClr>
                </a:solidFill>
              </a:rPr>
              <a:t>toxêmico</a:t>
            </a:r>
            <a:endParaRPr 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1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to 3">
            <a:extLst>
              <a:ext uri="{FF2B5EF4-FFF2-40B4-BE49-F238E27FC236}">
                <a16:creationId xmlns:a16="http://schemas.microsoft.com/office/drawing/2014/main" xmlns="" id="{770D1786-035F-4265-B380-92336C808926}"/>
              </a:ext>
            </a:extLst>
          </p:cNvPr>
          <p:cNvCxnSpPr>
            <a:cxnSpLocks/>
            <a:endCxn id="39" idx="6"/>
          </p:cNvCxnSpPr>
          <p:nvPr/>
        </p:nvCxnSpPr>
        <p:spPr>
          <a:xfrm>
            <a:off x="293077" y="3737233"/>
            <a:ext cx="11259035" cy="12587"/>
          </a:xfrm>
          <a:prstGeom prst="line">
            <a:avLst/>
          </a:prstGeom>
          <a:ln w="123825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5">
            <a:extLst>
              <a:ext uri="{FF2B5EF4-FFF2-40B4-BE49-F238E27FC236}">
                <a16:creationId xmlns:a16="http://schemas.microsoft.com/office/drawing/2014/main" xmlns="" id="{07A8590E-1D4F-4827-9AC8-4B0D23259705}"/>
              </a:ext>
            </a:extLst>
          </p:cNvPr>
          <p:cNvCxnSpPr>
            <a:cxnSpLocks/>
          </p:cNvCxnSpPr>
          <p:nvPr/>
        </p:nvCxnSpPr>
        <p:spPr>
          <a:xfrm>
            <a:off x="355860" y="3170540"/>
            <a:ext cx="0" cy="4772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6">
            <a:extLst>
              <a:ext uri="{FF2B5EF4-FFF2-40B4-BE49-F238E27FC236}">
                <a16:creationId xmlns:a16="http://schemas.microsoft.com/office/drawing/2014/main" xmlns="" id="{CD09A091-1177-4738-8020-4AD810FC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2" y="3941763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19/03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FB951808-4D7A-4B4A-82BE-0702620EC6AC}"/>
              </a:ext>
            </a:extLst>
          </p:cNvPr>
          <p:cNvSpPr/>
          <p:nvPr/>
        </p:nvSpPr>
        <p:spPr>
          <a:xfrm>
            <a:off x="321611" y="3686175"/>
            <a:ext cx="93662" cy="125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C6602FD1-B855-4145-B916-A68BF0153899}"/>
              </a:ext>
            </a:extLst>
          </p:cNvPr>
          <p:cNvSpPr/>
          <p:nvPr/>
        </p:nvSpPr>
        <p:spPr>
          <a:xfrm>
            <a:off x="2494728" y="3694585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1">
            <a:extLst>
              <a:ext uri="{FF2B5EF4-FFF2-40B4-BE49-F238E27FC236}">
                <a16:creationId xmlns:a16="http://schemas.microsoft.com/office/drawing/2014/main" xmlns="" id="{632A4C67-64B1-47F5-A6E7-2FC378705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362" y="3965275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29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/03</a:t>
            </a:r>
          </a:p>
        </p:txBody>
      </p:sp>
      <p:sp>
        <p:nvSpPr>
          <p:cNvPr id="12" name="CaixaDeTexto 12">
            <a:extLst>
              <a:ext uri="{FF2B5EF4-FFF2-40B4-BE49-F238E27FC236}">
                <a16:creationId xmlns:a16="http://schemas.microsoft.com/office/drawing/2014/main" xmlns="" id="{2F610729-9F21-44C1-B80C-9899A5E05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520" y="3915000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31/03</a:t>
            </a:r>
          </a:p>
        </p:txBody>
      </p:sp>
      <p:cxnSp>
        <p:nvCxnSpPr>
          <p:cNvPr id="14" name="Conector de seta reta 14">
            <a:extLst>
              <a:ext uri="{FF2B5EF4-FFF2-40B4-BE49-F238E27FC236}">
                <a16:creationId xmlns:a16="http://schemas.microsoft.com/office/drawing/2014/main" xmlns="" id="{96A95D7A-AA64-4FFB-902C-3EC50B3050F0}"/>
              </a:ext>
            </a:extLst>
          </p:cNvPr>
          <p:cNvCxnSpPr>
            <a:cxnSpLocks/>
          </p:cNvCxnSpPr>
          <p:nvPr/>
        </p:nvCxnSpPr>
        <p:spPr>
          <a:xfrm>
            <a:off x="2542353" y="3183320"/>
            <a:ext cx="0" cy="4539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5">
            <a:extLst>
              <a:ext uri="{FF2B5EF4-FFF2-40B4-BE49-F238E27FC236}">
                <a16:creationId xmlns:a16="http://schemas.microsoft.com/office/drawing/2014/main" xmlns="" id="{602E635C-4AB9-413B-B3C2-EB8247FDFBF3}"/>
              </a:ext>
            </a:extLst>
          </p:cNvPr>
          <p:cNvCxnSpPr>
            <a:cxnSpLocks/>
          </p:cNvCxnSpPr>
          <p:nvPr/>
        </p:nvCxnSpPr>
        <p:spPr>
          <a:xfrm flipH="1">
            <a:off x="4399745" y="3213666"/>
            <a:ext cx="9845" cy="4282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7">
            <a:extLst>
              <a:ext uri="{FF2B5EF4-FFF2-40B4-BE49-F238E27FC236}">
                <a16:creationId xmlns:a16="http://schemas.microsoft.com/office/drawing/2014/main" xmlns="" id="{1D9B715C-14E6-4846-A936-684E41A5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58" y="2263982"/>
            <a:ext cx="12443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Início com </a:t>
            </a:r>
            <a:r>
              <a:rPr lang="pt-BR" altLang="pt-BR" sz="1200" dirty="0" err="1">
                <a:solidFill>
                  <a:prstClr val="black"/>
                </a:solidFill>
              </a:rPr>
              <a:t>naúsea</a:t>
            </a:r>
            <a:r>
              <a:rPr lang="pt-BR" altLang="pt-BR" sz="1200" dirty="0">
                <a:solidFill>
                  <a:prstClr val="black"/>
                </a:solidFill>
              </a:rPr>
              <a:t>, vômito,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mialgia, cefaleia, febre. </a:t>
            </a:r>
            <a:r>
              <a:rPr lang="pt-BR" altLang="pt-BR" sz="1200" dirty="0">
                <a:solidFill>
                  <a:prstClr val="black"/>
                </a:solidFill>
              </a:rPr>
              <a:t> 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CaixaDeTexto 18">
            <a:extLst>
              <a:ext uri="{FF2B5EF4-FFF2-40B4-BE49-F238E27FC236}">
                <a16:creationId xmlns:a16="http://schemas.microsoft.com/office/drawing/2014/main" xmlns="" id="{DE17219F-333A-4596-9B46-BD9E83AF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438" y="1519825"/>
            <a:ext cx="24292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1º atendimento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Paciente procurou atendimento </a:t>
            </a:r>
            <a:r>
              <a:rPr lang="pt-BR" altLang="pt-BR" sz="1200" dirty="0">
                <a:solidFill>
                  <a:prstClr val="black"/>
                </a:solidFill>
              </a:rPr>
              <a:t>pelo surgimento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 icterícia, hematêmese e melena.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CONDUTA – Em 31/03, foi transferido para o HU-UFSC com quadro de icterícia, oliguria, sonolência e diagnóstico de Covid.</a:t>
            </a:r>
          </a:p>
        </p:txBody>
      </p:sp>
      <p:sp>
        <p:nvSpPr>
          <p:cNvPr id="21" name="CaixaDeTexto 22">
            <a:extLst>
              <a:ext uri="{FF2B5EF4-FFF2-40B4-BE49-F238E27FC236}">
                <a16:creationId xmlns:a16="http://schemas.microsoft.com/office/drawing/2014/main" xmlns="" id="{3E42FD57-8424-4828-9182-D644A177E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568" y="905927"/>
            <a:ext cx="228069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2º atendimento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Internado no setor da Emergência do HU com quadro de Síndrome ictérica, encefalopatia </a:t>
            </a:r>
            <a:r>
              <a:rPr kumimoji="0" lang="pt-BR" altLang="pt-B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hepáti</a:t>
            </a:r>
            <a:r>
              <a:rPr lang="pt-BR" altLang="pt-BR" sz="1200" dirty="0" err="1">
                <a:solidFill>
                  <a:prstClr val="black"/>
                </a:solidFill>
              </a:rPr>
              <a:t>ca</a:t>
            </a:r>
            <a:r>
              <a:rPr lang="pt-BR" altLang="pt-BR" sz="1200" dirty="0">
                <a:solidFill>
                  <a:prstClr val="black"/>
                </a:solidFill>
              </a:rPr>
              <a:t> Grau1 e SpO2 97% . </a:t>
            </a:r>
            <a:endParaRPr kumimoji="0" lang="pt-BR" altLang="pt-B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defRPr/>
            </a:pP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CONDUTA- Medidas para HDA, solicitado sorologia para FA, discussão sobre 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re-infecção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Covid. </a:t>
            </a:r>
          </a:p>
        </p:txBody>
      </p:sp>
      <p:sp>
        <p:nvSpPr>
          <p:cNvPr id="23" name="CaixaDeTexto 30">
            <a:extLst>
              <a:ext uri="{FF2B5EF4-FFF2-40B4-BE49-F238E27FC236}">
                <a16:creationId xmlns:a16="http://schemas.microsoft.com/office/drawing/2014/main" xmlns="" id="{D64457DA-3155-46C1-B053-36B2215BC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382" y="4196415"/>
            <a:ext cx="2108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EXAMES LABORATORIAIS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Leuc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2</a:t>
            </a:r>
            <a:r>
              <a:rPr lang="pt-BR" altLang="pt-BR" sz="1200" dirty="0">
                <a:solidFill>
                  <a:srgbClr val="FF0000"/>
                </a:solidFill>
              </a:rPr>
              <a:t>.67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0 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49,7%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Plaquetas 129.000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TGO 360 TGP 856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BrbT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pt-BR" altLang="pt-BR" sz="1200" dirty="0">
                <a:solidFill>
                  <a:prstClr val="black"/>
                </a:solidFill>
              </a:rPr>
              <a:t>6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,01 D 2,29 I 3,8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 62  Cr 0</a:t>
            </a:r>
            <a:r>
              <a:rPr lang="pt-BR" altLang="pt-BR" sz="1200" dirty="0">
                <a:solidFill>
                  <a:srgbClr val="FF0000"/>
                </a:solidFill>
              </a:rPr>
              <a:t>,72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TAP 18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– INR 1,4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srgbClr val="FF0000"/>
                </a:solidFill>
              </a:rPr>
              <a:t>PCR 19,24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srgbClr val="FF0000"/>
                </a:solidFill>
              </a:rPr>
              <a:t>RT-PCR para Covid - Detectável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xmlns="" id="{5E8B3B12-68A4-4A2B-8897-7540FDE6B0E4}"/>
              </a:ext>
            </a:extLst>
          </p:cNvPr>
          <p:cNvSpPr/>
          <p:nvPr/>
        </p:nvSpPr>
        <p:spPr>
          <a:xfrm>
            <a:off x="7231629" y="3726335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33">
            <a:extLst>
              <a:ext uri="{FF2B5EF4-FFF2-40B4-BE49-F238E27FC236}">
                <a16:creationId xmlns:a16="http://schemas.microsoft.com/office/drawing/2014/main" xmlns="" id="{7A6729BE-5A81-429F-AE6A-5502AE608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3020" y="3868437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01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/04</a:t>
            </a:r>
          </a:p>
        </p:txBody>
      </p:sp>
      <p:cxnSp>
        <p:nvCxnSpPr>
          <p:cNvPr id="27" name="Conector de seta reta 35">
            <a:extLst>
              <a:ext uri="{FF2B5EF4-FFF2-40B4-BE49-F238E27FC236}">
                <a16:creationId xmlns:a16="http://schemas.microsoft.com/office/drawing/2014/main" xmlns="" id="{3C33FBB9-3CD3-4FE8-AA6A-E047ED4EAE93}"/>
              </a:ext>
            </a:extLst>
          </p:cNvPr>
          <p:cNvCxnSpPr/>
          <p:nvPr/>
        </p:nvCxnSpPr>
        <p:spPr>
          <a:xfrm>
            <a:off x="7282258" y="3208188"/>
            <a:ext cx="0" cy="4286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xmlns="" id="{14F1D799-20D1-4AE7-9FC1-B52261AA6EBD}"/>
              </a:ext>
            </a:extLst>
          </p:cNvPr>
          <p:cNvCxnSpPr>
            <a:cxnSpLocks/>
          </p:cNvCxnSpPr>
          <p:nvPr/>
        </p:nvCxnSpPr>
        <p:spPr>
          <a:xfrm>
            <a:off x="1198581" y="6280006"/>
            <a:ext cx="10584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xmlns="" id="{F973D550-4877-4798-A24C-D18E8D89FD2A}"/>
              </a:ext>
            </a:extLst>
          </p:cNvPr>
          <p:cNvCxnSpPr>
            <a:cxnSpLocks/>
            <a:stCxn id="32" idx="3"/>
            <a:endCxn id="33" idx="1"/>
          </p:cNvCxnSpPr>
          <p:nvPr/>
        </p:nvCxnSpPr>
        <p:spPr>
          <a:xfrm flipV="1">
            <a:off x="3183710" y="6242986"/>
            <a:ext cx="1174534" cy="877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xmlns="" id="{32ED1276-C3E6-4D1D-8068-C0202784199F}"/>
              </a:ext>
            </a:extLst>
          </p:cNvPr>
          <p:cNvCxnSpPr>
            <a:cxnSpLocks/>
            <a:stCxn id="44" idx="1"/>
            <a:endCxn id="33" idx="3"/>
          </p:cNvCxnSpPr>
          <p:nvPr/>
        </p:nvCxnSpPr>
        <p:spPr>
          <a:xfrm flipH="1" flipV="1">
            <a:off x="5674951" y="6242986"/>
            <a:ext cx="5118802" cy="2565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44">
            <a:extLst>
              <a:ext uri="{FF2B5EF4-FFF2-40B4-BE49-F238E27FC236}">
                <a16:creationId xmlns:a16="http://schemas.microsoft.com/office/drawing/2014/main" xmlns="" id="{3FFE7A93-3E84-4E6E-96F9-B907B95A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69" y="6113260"/>
            <a:ext cx="12814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10ºdia de doença</a:t>
            </a:r>
          </a:p>
        </p:txBody>
      </p:sp>
      <p:sp>
        <p:nvSpPr>
          <p:cNvPr id="33" name="CaixaDeTexto 45">
            <a:extLst>
              <a:ext uri="{FF2B5EF4-FFF2-40B4-BE49-F238E27FC236}">
                <a16:creationId xmlns:a16="http://schemas.microsoft.com/office/drawing/2014/main" xmlns="" id="{088311F2-63FA-4D20-B223-367AD128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244" y="6104486"/>
            <a:ext cx="131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12 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ºdia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de doença</a:t>
            </a:r>
          </a:p>
        </p:txBody>
      </p:sp>
      <p:sp>
        <p:nvSpPr>
          <p:cNvPr id="35" name="Título 2">
            <a:extLst>
              <a:ext uri="{FF2B5EF4-FFF2-40B4-BE49-F238E27FC236}">
                <a16:creationId xmlns:a16="http://schemas.microsoft.com/office/drawing/2014/main" xmlns="" id="{3CA8125C-4768-49F0-9D55-74112764F068}"/>
              </a:ext>
            </a:extLst>
          </p:cNvPr>
          <p:cNvSpPr txBox="1">
            <a:spLocks/>
          </p:cNvSpPr>
          <p:nvPr/>
        </p:nvSpPr>
        <p:spPr bwMode="auto">
          <a:xfrm>
            <a:off x="722280" y="73942"/>
            <a:ext cx="11383711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36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VM, homem, 34 anos, Águas Mornas-SC – mar</a:t>
            </a:r>
            <a:r>
              <a:rPr lang="en-US" altLang="pt-BR" sz="36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/</a:t>
            </a:r>
            <a:r>
              <a:rPr lang="pt-BR" altLang="pt-BR" sz="3600" b="1" kern="0" dirty="0">
                <a:solidFill>
                  <a:srgbClr val="960000"/>
                </a:solidFill>
                <a:latin typeface="Calibri" panose="020F0502020204030204"/>
                <a:ea typeface="Tahoma" pitchFamily="34" charset="0"/>
                <a:cs typeface="Tahoma" pitchFamily="34" charset="0"/>
              </a:rPr>
              <a:t>2021</a:t>
            </a:r>
            <a:endParaRPr kumimoji="0" lang="pt-BR" altLang="pt-BR" sz="3600" b="1" i="0" u="none" strike="noStrike" kern="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alibri" panose="020F0502020204030204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CaixaDeTexto 44">
            <a:extLst>
              <a:ext uri="{FF2B5EF4-FFF2-40B4-BE49-F238E27FC236}">
                <a16:creationId xmlns:a16="http://schemas.microsoft.com/office/drawing/2014/main" xmlns="" id="{AC2FF1A2-2866-46A8-A259-9509EEDE8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546" y="6113262"/>
            <a:ext cx="5020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Dia 0</a:t>
            </a: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xmlns="" id="{70D99D6C-8114-4FA4-B65C-935C38BB925A}"/>
              </a:ext>
            </a:extLst>
          </p:cNvPr>
          <p:cNvSpPr/>
          <p:nvPr/>
        </p:nvSpPr>
        <p:spPr>
          <a:xfrm>
            <a:off x="4358221" y="3702137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ixaDeTexto 22">
            <a:extLst>
              <a:ext uri="{FF2B5EF4-FFF2-40B4-BE49-F238E27FC236}">
                <a16:creationId xmlns:a16="http://schemas.microsoft.com/office/drawing/2014/main" xmlns="" id="{079EF41F-D6DD-4D8F-9DB7-32C5AB5A1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2896" y="1604776"/>
            <a:ext cx="23534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Transf</a:t>
            </a:r>
            <a:r>
              <a:rPr lang="pt-BR" altLang="pt-BR" sz="1200" b="1" dirty="0" err="1">
                <a:solidFill>
                  <a:prstClr val="black"/>
                </a:solidFill>
              </a:rPr>
              <a:t>erido</a:t>
            </a:r>
            <a:r>
              <a:rPr lang="pt-BR" altLang="pt-BR" sz="1200" b="1" dirty="0">
                <a:solidFill>
                  <a:prstClr val="black"/>
                </a:solidFill>
              </a:rPr>
              <a:t> para UTI do Hospital Nereu Ramos</a:t>
            </a:r>
            <a:endParaRPr kumimoji="0" lang="pt-BR" altLang="pt-B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Chega entubado, necessitando de droga vasoativa à 01:55h</a:t>
            </a:r>
            <a:r>
              <a:rPr lang="pt-BR" altLang="pt-BR" sz="1200" dirty="0">
                <a:solidFill>
                  <a:prstClr val="black"/>
                </a:solidFill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CONDUTA – Início de hemodiálise e troca plasmática de alto volume</a:t>
            </a: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xmlns="" id="{1DE1ED72-0772-4E71-9883-AEE6BF962D1E}"/>
              </a:ext>
            </a:extLst>
          </p:cNvPr>
          <p:cNvSpPr/>
          <p:nvPr/>
        </p:nvSpPr>
        <p:spPr>
          <a:xfrm>
            <a:off x="9984246" y="3670509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ixaDeTexto 33">
            <a:extLst>
              <a:ext uri="{FF2B5EF4-FFF2-40B4-BE49-F238E27FC236}">
                <a16:creationId xmlns:a16="http://schemas.microsoft.com/office/drawing/2014/main" xmlns="" id="{41491200-90E7-4280-A95C-6A5C4B043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637" y="3812611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02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/04</a:t>
            </a:r>
          </a:p>
        </p:txBody>
      </p:sp>
      <p:cxnSp>
        <p:nvCxnSpPr>
          <p:cNvPr id="51" name="Conector de seta reta 35">
            <a:extLst>
              <a:ext uri="{FF2B5EF4-FFF2-40B4-BE49-F238E27FC236}">
                <a16:creationId xmlns:a16="http://schemas.microsoft.com/office/drawing/2014/main" xmlns="" id="{D04D2F85-C12B-4C91-9886-ABA1EA17D711}"/>
              </a:ext>
            </a:extLst>
          </p:cNvPr>
          <p:cNvCxnSpPr>
            <a:cxnSpLocks/>
          </p:cNvCxnSpPr>
          <p:nvPr/>
        </p:nvCxnSpPr>
        <p:spPr>
          <a:xfrm>
            <a:off x="10025822" y="3260453"/>
            <a:ext cx="0" cy="4229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0">
            <a:extLst>
              <a:ext uri="{FF2B5EF4-FFF2-40B4-BE49-F238E27FC236}">
                <a16:creationId xmlns:a16="http://schemas.microsoft.com/office/drawing/2014/main" xmlns="" id="{EBF4365C-4240-479E-A82F-58F1E03EB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568" y="4194914"/>
            <a:ext cx="173611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EXAMES LABORATORIAIS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Leuc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lang="pt-BR" altLang="pt-BR" sz="1200" dirty="0">
                <a:solidFill>
                  <a:srgbClr val="FF0000"/>
                </a:solidFill>
              </a:rPr>
              <a:t>7.300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44,6%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Plaquetas </a:t>
            </a:r>
            <a:r>
              <a:rPr lang="pt-BR" altLang="pt-BR" sz="1200" dirty="0">
                <a:solidFill>
                  <a:srgbClr val="FF0000"/>
                </a:solidFill>
              </a:rPr>
              <a:t>64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TGO 22</a:t>
            </a:r>
            <a:r>
              <a:rPr lang="pt-BR" altLang="pt-BR" sz="1200" dirty="0">
                <a:solidFill>
                  <a:srgbClr val="FF0000"/>
                </a:solidFill>
              </a:rPr>
              <a:t>.387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TGP 8.316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BrbT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11,0 D 8,9 I 2,1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U </a:t>
            </a:r>
            <a:r>
              <a:rPr lang="pt-BR" altLang="pt-BR" sz="1200" dirty="0">
                <a:solidFill>
                  <a:srgbClr val="FF0000"/>
                </a:solidFill>
              </a:rPr>
              <a:t>183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Cr 8</a:t>
            </a:r>
            <a:r>
              <a:rPr lang="pt-BR" altLang="pt-BR" sz="1200" dirty="0">
                <a:solidFill>
                  <a:srgbClr val="FF0000"/>
                </a:solidFill>
              </a:rPr>
              <a:t>,11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TAP 43,8% 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– INR 3,96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>
                <a:solidFill>
                  <a:srgbClr val="FF0000"/>
                </a:solidFill>
              </a:rPr>
              <a:t>PCR 13,3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/>
              <a:t>CPK 703 </a:t>
            </a:r>
            <a:r>
              <a:rPr lang="pt-BR" altLang="pt-BR" sz="1200" dirty="0">
                <a:solidFill>
                  <a:srgbClr val="FF0000"/>
                </a:solidFill>
              </a:rPr>
              <a:t>LDH 11721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0" name="CaixaDeTexto 22">
            <a:extLst>
              <a:ext uri="{FF2B5EF4-FFF2-40B4-BE49-F238E27FC236}">
                <a16:creationId xmlns:a16="http://schemas.microsoft.com/office/drawing/2014/main" xmlns="" id="{3A82EBBD-5BD0-4162-B199-146985419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435" y="4408534"/>
            <a:ext cx="24769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prstClr val="black"/>
                </a:solidFill>
              </a:rPr>
              <a:t> Evoluiu na UTI com sangramento de TGI e cavidade oral, dose alta de nora e vasopressina, queda acentuada de </a:t>
            </a:r>
            <a:r>
              <a:rPr lang="pt-BR" altLang="pt-BR" sz="1200" b="1" dirty="0" err="1">
                <a:solidFill>
                  <a:prstClr val="black"/>
                </a:solidFill>
              </a:rPr>
              <a:t>Hb</a:t>
            </a:r>
            <a:r>
              <a:rPr lang="pt-BR" altLang="pt-BR" sz="1200" b="1" dirty="0">
                <a:solidFill>
                  <a:prstClr val="black"/>
                </a:solidFill>
              </a:rPr>
              <a:t>, soluços de difícil controle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CaixaDeTexto 22">
            <a:extLst>
              <a:ext uri="{FF2B5EF4-FFF2-40B4-BE49-F238E27FC236}">
                <a16:creationId xmlns:a16="http://schemas.microsoft.com/office/drawing/2014/main" xmlns="" id="{C18F1DFC-2203-44C5-9EF0-3B0A9DCD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346" y="4404118"/>
            <a:ext cx="24769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prstClr val="black"/>
                </a:solidFill>
              </a:rPr>
              <a:t> Persiste sangramento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Dependente de aminas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CaixaDeTexto 22">
            <a:extLst>
              <a:ext uri="{FF2B5EF4-FFF2-40B4-BE49-F238E27FC236}">
                <a16:creationId xmlns:a16="http://schemas.microsoft.com/office/drawing/2014/main" xmlns="" id="{AD5E1435-BC66-4EAF-8F8E-DEC1DE4CD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2101" y="2471384"/>
            <a:ext cx="1474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Mantido em hemodiálise e troca plasmática 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xmlns="" id="{F67C3475-7106-4AE6-9634-246403B8079F}"/>
              </a:ext>
            </a:extLst>
          </p:cNvPr>
          <p:cNvSpPr/>
          <p:nvPr/>
        </p:nvSpPr>
        <p:spPr>
          <a:xfrm>
            <a:off x="11458449" y="3687114"/>
            <a:ext cx="93663" cy="125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CaixaDeTexto 33">
            <a:extLst>
              <a:ext uri="{FF2B5EF4-FFF2-40B4-BE49-F238E27FC236}">
                <a16:creationId xmlns:a16="http://schemas.microsoft.com/office/drawing/2014/main" xmlns="" id="{AC9CF8AC-8B12-432A-B4C0-062FD55C7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9840" y="3829216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03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/04</a:t>
            </a:r>
          </a:p>
        </p:txBody>
      </p:sp>
      <p:cxnSp>
        <p:nvCxnSpPr>
          <p:cNvPr id="43" name="Conector de seta reta 35">
            <a:extLst>
              <a:ext uri="{FF2B5EF4-FFF2-40B4-BE49-F238E27FC236}">
                <a16:creationId xmlns:a16="http://schemas.microsoft.com/office/drawing/2014/main" xmlns="" id="{6E6A275D-2F6A-4973-BAE4-496CD4D60D2F}"/>
              </a:ext>
            </a:extLst>
          </p:cNvPr>
          <p:cNvCxnSpPr>
            <a:cxnSpLocks/>
          </p:cNvCxnSpPr>
          <p:nvPr/>
        </p:nvCxnSpPr>
        <p:spPr>
          <a:xfrm>
            <a:off x="11500025" y="3277058"/>
            <a:ext cx="0" cy="4229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22">
            <a:extLst>
              <a:ext uri="{FF2B5EF4-FFF2-40B4-BE49-F238E27FC236}">
                <a16:creationId xmlns:a16="http://schemas.microsoft.com/office/drawing/2014/main" xmlns="" id="{8F171346-4BAF-47E4-9DB9-A4FE8AA14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1228" y="2815452"/>
            <a:ext cx="11009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pt-BR" sz="1200" b="1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prstClr val="black"/>
                </a:solidFill>
              </a:rPr>
              <a:t>ÓBITO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CaixaDeTexto 45">
            <a:extLst>
              <a:ext uri="{FF2B5EF4-FFF2-40B4-BE49-F238E27FC236}">
                <a16:creationId xmlns:a16="http://schemas.microsoft.com/office/drawing/2014/main" xmlns="" id="{B1AAD389-A8EB-4F75-AA95-D6C0A02E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753" y="6130144"/>
            <a:ext cx="131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15 </a:t>
            </a:r>
            <a:r>
              <a:rPr kumimoji="0" lang="pt-BR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ºdia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de doença</a:t>
            </a:r>
          </a:p>
        </p:txBody>
      </p:sp>
      <p:sp>
        <p:nvSpPr>
          <p:cNvPr id="52" name="CaixaDeTexto 6">
            <a:extLst>
              <a:ext uri="{FF2B5EF4-FFF2-40B4-BE49-F238E27FC236}">
                <a16:creationId xmlns:a16="http://schemas.microsoft.com/office/drawing/2014/main" xmlns="" id="{D17AFC80-1312-47EA-9DCA-854D56B25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294" y="3949310"/>
            <a:ext cx="564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b="1" dirty="0">
                <a:solidFill>
                  <a:srgbClr val="5B9BD5"/>
                </a:solidFill>
              </a:rPr>
              <a:t>22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/03</a:t>
            </a: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xmlns="" id="{01AE4E21-6DB9-4DAD-BD8C-F4D63F598FA9}"/>
              </a:ext>
            </a:extLst>
          </p:cNvPr>
          <p:cNvSpPr/>
          <p:nvPr/>
        </p:nvSpPr>
        <p:spPr>
          <a:xfrm>
            <a:off x="1406506" y="3693722"/>
            <a:ext cx="93662" cy="125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Conector de seta reta 5">
            <a:extLst>
              <a:ext uri="{FF2B5EF4-FFF2-40B4-BE49-F238E27FC236}">
                <a16:creationId xmlns:a16="http://schemas.microsoft.com/office/drawing/2014/main" xmlns="" id="{8A13B43D-D9BF-418B-A657-11A7C676D1EE}"/>
              </a:ext>
            </a:extLst>
          </p:cNvPr>
          <p:cNvCxnSpPr>
            <a:cxnSpLocks/>
          </p:cNvCxnSpPr>
          <p:nvPr/>
        </p:nvCxnSpPr>
        <p:spPr>
          <a:xfrm flipH="1">
            <a:off x="1456851" y="3460457"/>
            <a:ext cx="4159" cy="2039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ixaDeTexto 17">
            <a:extLst>
              <a:ext uri="{FF2B5EF4-FFF2-40B4-BE49-F238E27FC236}">
                <a16:creationId xmlns:a16="http://schemas.microsoft.com/office/drawing/2014/main" xmlns="" id="{BA0585E3-7D37-406F-81BD-65AF2D07D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698" y="2998792"/>
            <a:ext cx="1017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defRPr/>
            </a:pPr>
            <a:r>
              <a:rPr lang="pt-BR" altLang="pt-BR" sz="1200" dirty="0">
                <a:solidFill>
                  <a:prstClr val="black"/>
                </a:solidFill>
              </a:rPr>
              <a:t>Apresentou tosse</a:t>
            </a:r>
            <a:r>
              <a:rPr kumimoji="0" lang="pt-BR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 piora</a:t>
            </a:r>
            <a:r>
              <a:rPr lang="pt-BR" altLang="pt-BR" sz="1200" dirty="0">
                <a:solidFill>
                  <a:prstClr val="black"/>
                </a:solidFill>
              </a:rPr>
              <a:t> </a:t>
            </a:r>
            <a:endParaRPr kumimoji="0" lang="pt-BR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7271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5" t="12639" r="31509" b="51988"/>
          <a:stretch/>
        </p:blipFill>
        <p:spPr bwMode="auto">
          <a:xfrm>
            <a:off x="845637" y="944479"/>
            <a:ext cx="5596934" cy="496904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24E32E-B27F-4B46-9CA9-4DA7D2394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39" y="180873"/>
            <a:ext cx="12258542" cy="430961"/>
          </a:xfrm>
        </p:spPr>
        <p:txBody>
          <a:bodyPr/>
          <a:lstStyle/>
          <a:p>
            <a:r>
              <a:rPr lang="pt-BR" sz="3600" dirty="0"/>
              <a:t>Instrumento para facilitação da abordagem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098F4225-85C6-46CF-AD40-EF086828A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3" t="41332" r="38375" b="26984"/>
          <a:stretch/>
        </p:blipFill>
        <p:spPr>
          <a:xfrm>
            <a:off x="6650650" y="789939"/>
            <a:ext cx="5223691" cy="52781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DBA8CE6B-6EEC-4CA9-8615-078A133683D5}"/>
              </a:ext>
            </a:extLst>
          </p:cNvPr>
          <p:cNvSpPr/>
          <p:nvPr/>
        </p:nvSpPr>
        <p:spPr>
          <a:xfrm>
            <a:off x="10053282" y="2423383"/>
            <a:ext cx="1706880" cy="345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C28B468-88B9-4D41-8223-BE5A4BDB8DEB}"/>
              </a:ext>
            </a:extLst>
          </p:cNvPr>
          <p:cNvSpPr txBox="1"/>
          <p:nvPr/>
        </p:nvSpPr>
        <p:spPr>
          <a:xfrm>
            <a:off x="3571100" y="6314298"/>
            <a:ext cx="526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sng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http://www.dive.sc.gov.br/midias/biblioteca/fluxo.pdf</a:t>
            </a:r>
          </a:p>
        </p:txBody>
      </p:sp>
    </p:spTree>
    <p:extLst>
      <p:ext uri="{BB962C8B-B14F-4D97-AF65-F5344CB8AC3E}">
        <p14:creationId xmlns:p14="http://schemas.microsoft.com/office/powerpoint/2010/main" val="323306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1680F514-005D-4DCA-B9F7-9F7ECA185B43}"/>
              </a:ext>
            </a:extLst>
          </p:cNvPr>
          <p:cNvGrpSpPr/>
          <p:nvPr/>
        </p:nvGrpSpPr>
        <p:grpSpPr>
          <a:xfrm>
            <a:off x="3455787" y="1130622"/>
            <a:ext cx="3271441" cy="5276790"/>
            <a:chOff x="2511245" y="1130622"/>
            <a:chExt cx="3271441" cy="5276790"/>
          </a:xfrm>
        </p:grpSpPr>
        <p:pic>
          <p:nvPicPr>
            <p:cNvPr id="59" name="Gráfico 58" descr="Pulmões com vírus estrutura de tópicos">
              <a:extLst>
                <a:ext uri="{FF2B5EF4-FFF2-40B4-BE49-F238E27FC236}">
                  <a16:creationId xmlns:a16="http://schemas.microsoft.com/office/drawing/2014/main" xmlns="" id="{D7A7167A-DB7C-4FA9-AC73-0EF5A8F7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749957" y="1143213"/>
              <a:ext cx="914400" cy="914400"/>
            </a:xfrm>
            <a:prstGeom prst="rect">
              <a:avLst/>
            </a:prstGeom>
          </p:spPr>
        </p:pic>
        <p:pic>
          <p:nvPicPr>
            <p:cNvPr id="69" name="Gráfico 68" descr="Febre com preenchimento sólido">
              <a:extLst>
                <a:ext uri="{FF2B5EF4-FFF2-40B4-BE49-F238E27FC236}">
                  <a16:creationId xmlns:a16="http://schemas.microsoft.com/office/drawing/2014/main" xmlns="" id="{130E00CF-71B5-4939-876A-F3F25F163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511245" y="1130622"/>
              <a:ext cx="914400" cy="914400"/>
            </a:xfrm>
            <a:prstGeom prst="rect">
              <a:avLst/>
            </a:prstGeom>
          </p:spPr>
        </p:pic>
        <p:pic>
          <p:nvPicPr>
            <p:cNvPr id="75" name="Gráfico 74" descr="Tosse com preenchimento sólido">
              <a:extLst>
                <a:ext uri="{FF2B5EF4-FFF2-40B4-BE49-F238E27FC236}">
                  <a16:creationId xmlns:a16="http://schemas.microsoft.com/office/drawing/2014/main" xmlns="" id="{95A2D836-4546-48EA-A666-84FFD5CDB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564003" y="1137051"/>
              <a:ext cx="914399" cy="914400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xmlns="" id="{F53BEA46-DB79-46C0-80DD-942B5690B5E7}"/>
                </a:ext>
              </a:extLst>
            </p:cNvPr>
            <p:cNvSpPr txBox="1"/>
            <p:nvPr/>
          </p:nvSpPr>
          <p:spPr>
            <a:xfrm>
              <a:off x="2756035" y="2140618"/>
              <a:ext cx="246843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Febre , tosse, falta de ar,</a:t>
              </a:r>
            </a:p>
            <a:p>
              <a:endParaRPr lang="pt-BR" dirty="0"/>
            </a:p>
            <a:p>
              <a:r>
                <a:rPr lang="pt-BR" dirty="0"/>
                <a:t>Dor de garganta</a:t>
              </a:r>
            </a:p>
            <a:p>
              <a:r>
                <a:rPr lang="pt-BR" dirty="0"/>
                <a:t>Dor de cabeça</a:t>
              </a:r>
            </a:p>
            <a:p>
              <a:r>
                <a:rPr lang="pt-BR" dirty="0"/>
                <a:t>Diarreia </a:t>
              </a:r>
            </a:p>
            <a:p>
              <a:r>
                <a:rPr lang="pt-BR" dirty="0"/>
                <a:t>Náusea, vômito, fadiga</a:t>
              </a:r>
            </a:p>
          </p:txBody>
        </p:sp>
        <p:pic>
          <p:nvPicPr>
            <p:cNvPr id="30" name="Gráfico 29" descr="Dormir estrutura de tópicos">
              <a:extLst>
                <a:ext uri="{FF2B5EF4-FFF2-40B4-BE49-F238E27FC236}">
                  <a16:creationId xmlns:a16="http://schemas.microsoft.com/office/drawing/2014/main" xmlns="" id="{FA333863-028F-4807-93CB-C68F8A994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712253" y="5401572"/>
              <a:ext cx="1005840" cy="1005840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xmlns="" id="{EE51526A-B28E-48B3-83BE-E48CD4B81CB7}"/>
                </a:ext>
              </a:extLst>
            </p:cNvPr>
            <p:cNvSpPr txBox="1"/>
            <p:nvPr/>
          </p:nvSpPr>
          <p:spPr>
            <a:xfrm>
              <a:off x="3993927" y="4749481"/>
              <a:ext cx="178875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rgbClr val="FF0000"/>
                  </a:solidFill>
                </a:rPr>
                <a:t>Tosse persistente</a:t>
              </a:r>
            </a:p>
            <a:p>
              <a:r>
                <a:rPr lang="pt-BR" dirty="0">
                  <a:solidFill>
                    <a:srgbClr val="FF0000"/>
                  </a:solidFill>
                </a:rPr>
                <a:t>Dispneia</a:t>
              </a:r>
            </a:p>
            <a:p>
              <a:pPr marL="285750" indent="-285750">
                <a:buFont typeface="Wingdings" panose="05000000000000000000" pitchFamily="2" charset="2"/>
                <a:buChar char="â"/>
              </a:pPr>
              <a:r>
                <a:rPr lang="pt-BR" dirty="0">
                  <a:solidFill>
                    <a:srgbClr val="FF0000"/>
                  </a:solidFill>
                  <a:sym typeface="Wingdings" panose="05000000000000000000" pitchFamily="2" charset="2"/>
                </a:rPr>
                <a:t>SatO2</a:t>
              </a:r>
            </a:p>
            <a:p>
              <a:r>
                <a:rPr lang="pt-BR" dirty="0">
                  <a:sym typeface="Wingdings" panose="05000000000000000000" pitchFamily="2" charset="2"/>
                </a:rPr>
                <a:t>Pneumonia</a:t>
              </a:r>
            </a:p>
            <a:p>
              <a:r>
                <a:rPr lang="pt-BR" dirty="0">
                  <a:sym typeface="Wingdings" panose="05000000000000000000" pitchFamily="2" charset="2"/>
                </a:rPr>
                <a:t> LDH</a:t>
              </a:r>
            </a:p>
          </p:txBody>
        </p:sp>
        <p:pic>
          <p:nvPicPr>
            <p:cNvPr id="8" name="Imagem 7" descr="Desenho de um cachorro&#10;&#10;Descrição gerada automaticamente com confiança baixa">
              <a:extLst>
                <a:ext uri="{FF2B5EF4-FFF2-40B4-BE49-F238E27FC236}">
                  <a16:creationId xmlns:a16="http://schemas.microsoft.com/office/drawing/2014/main" xmlns="" id="{B952B4DD-FFDA-49EF-B5D6-6C9E70B39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9" t="19034" r="25830" b="19386"/>
            <a:stretch/>
          </p:blipFill>
          <p:spPr>
            <a:xfrm>
              <a:off x="2887809" y="4774100"/>
              <a:ext cx="780120" cy="100584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8E2F74ED-7BD2-4709-B5D2-63D3CAF4970C}"/>
                </a:ext>
              </a:extLst>
            </p:cNvPr>
            <p:cNvSpPr txBox="1"/>
            <p:nvPr/>
          </p:nvSpPr>
          <p:spPr>
            <a:xfrm>
              <a:off x="3218692" y="5291966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O2</a:t>
              </a:r>
            </a:p>
          </p:txBody>
        </p:sp>
        <p:sp>
          <p:nvSpPr>
            <p:cNvPr id="35" name="Fluxograma: Armazenamento Interno 34">
              <a:extLst>
                <a:ext uri="{FF2B5EF4-FFF2-40B4-BE49-F238E27FC236}">
                  <a16:creationId xmlns:a16="http://schemas.microsoft.com/office/drawing/2014/main" xmlns="" id="{65A2A3EE-64F2-46A1-9368-C804A831D07F}"/>
                </a:ext>
              </a:extLst>
            </p:cNvPr>
            <p:cNvSpPr/>
            <p:nvPr/>
          </p:nvSpPr>
          <p:spPr>
            <a:xfrm>
              <a:off x="2870619" y="4150767"/>
              <a:ext cx="793146" cy="470624"/>
            </a:xfrm>
            <a:prstGeom prst="flowChartInternalStorag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Dia 7</a:t>
              </a:r>
            </a:p>
          </p:txBody>
        </p:sp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062F561-8208-4E24-95B4-C0D065711EA8}"/>
              </a:ext>
            </a:extLst>
          </p:cNvPr>
          <p:cNvSpPr txBox="1"/>
          <p:nvPr/>
        </p:nvSpPr>
        <p:spPr>
          <a:xfrm>
            <a:off x="4508545" y="584200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COVID-19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2E9709AD-5176-4A6B-BE68-DDC88E14D457}"/>
              </a:ext>
            </a:extLst>
          </p:cNvPr>
          <p:cNvSpPr txBox="1"/>
          <p:nvPr/>
        </p:nvSpPr>
        <p:spPr>
          <a:xfrm>
            <a:off x="8780778" y="63612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FEBRE AMARELA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B3B135A-9555-4951-9BB6-2DF36E949B5A}"/>
              </a:ext>
            </a:extLst>
          </p:cNvPr>
          <p:cNvSpPr txBox="1"/>
          <p:nvPr/>
        </p:nvSpPr>
        <p:spPr>
          <a:xfrm>
            <a:off x="3627344" y="6332352"/>
            <a:ext cx="260821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SÍNDROME RESPIRATÓRIA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58390A65-0366-4CAA-AFE1-331DAD188D2C}"/>
              </a:ext>
            </a:extLst>
          </p:cNvPr>
          <p:cNvSpPr txBox="1"/>
          <p:nvPr/>
        </p:nvSpPr>
        <p:spPr>
          <a:xfrm>
            <a:off x="3455787" y="165427"/>
            <a:ext cx="778861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DOENÇA FEBRIL AGUDA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9E07A8E2-CF08-40FE-BE0A-DCEA1F15D4F2}"/>
              </a:ext>
            </a:extLst>
          </p:cNvPr>
          <p:cNvGrpSpPr/>
          <p:nvPr/>
        </p:nvGrpSpPr>
        <p:grpSpPr>
          <a:xfrm>
            <a:off x="7852433" y="1139929"/>
            <a:ext cx="3542268" cy="5569305"/>
            <a:chOff x="7852433" y="1139929"/>
            <a:chExt cx="3542268" cy="5569305"/>
          </a:xfrm>
        </p:grpSpPr>
        <p:pic>
          <p:nvPicPr>
            <p:cNvPr id="13" name="Gráfico 12" descr="Contorno de rosto confuso com preenchimento sólido">
              <a:extLst>
                <a:ext uri="{FF2B5EF4-FFF2-40B4-BE49-F238E27FC236}">
                  <a16:creationId xmlns:a16="http://schemas.microsoft.com/office/drawing/2014/main" xmlns="" id="{09D98A79-AC64-409A-A56A-798E94420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8806937" y="1158411"/>
              <a:ext cx="914400" cy="914400"/>
            </a:xfrm>
            <a:prstGeom prst="rect">
              <a:avLst/>
            </a:prstGeom>
          </p:spPr>
        </p:pic>
        <p:pic>
          <p:nvPicPr>
            <p:cNvPr id="39" name="Gráfico 38" descr="Febre estrutura de tópicos">
              <a:extLst>
                <a:ext uri="{FF2B5EF4-FFF2-40B4-BE49-F238E27FC236}">
                  <a16:creationId xmlns:a16="http://schemas.microsoft.com/office/drawing/2014/main" xmlns="" id="{5A801836-AA23-474D-BEC8-B123F0889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860946" y="1139929"/>
              <a:ext cx="914400" cy="914400"/>
            </a:xfrm>
            <a:prstGeom prst="rect">
              <a:avLst/>
            </a:prstGeom>
          </p:spPr>
        </p:pic>
        <p:pic>
          <p:nvPicPr>
            <p:cNvPr id="71" name="Gráfico 70" descr="IV estrutura de tópicos">
              <a:extLst>
                <a:ext uri="{FF2B5EF4-FFF2-40B4-BE49-F238E27FC236}">
                  <a16:creationId xmlns:a16="http://schemas.microsoft.com/office/drawing/2014/main" xmlns="" id="{D744D1B9-CBD1-4D5B-AF96-CC2F6ABCE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8001692" y="4617364"/>
              <a:ext cx="914400" cy="914400"/>
            </a:xfrm>
            <a:prstGeom prst="rect">
              <a:avLst/>
            </a:prstGeom>
          </p:spPr>
        </p:pic>
        <p:pic>
          <p:nvPicPr>
            <p:cNvPr id="79" name="Gráfico 78" descr="Dormir estrutura de tópicos">
              <a:extLst>
                <a:ext uri="{FF2B5EF4-FFF2-40B4-BE49-F238E27FC236}">
                  <a16:creationId xmlns:a16="http://schemas.microsoft.com/office/drawing/2014/main" xmlns="" id="{EC5E0073-2D1F-49B0-8701-BD2ADAFD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937989" y="5217588"/>
              <a:ext cx="914400" cy="914400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xmlns="" id="{444D29C9-30B8-46C5-9E3A-0A0DD2918DAD}"/>
                </a:ext>
              </a:extLst>
            </p:cNvPr>
            <p:cNvSpPr txBox="1"/>
            <p:nvPr/>
          </p:nvSpPr>
          <p:spPr>
            <a:xfrm>
              <a:off x="7852433" y="2189552"/>
              <a:ext cx="279685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Febre , cefaleia, dor lombar,</a:t>
              </a:r>
            </a:p>
            <a:p>
              <a:endParaRPr lang="pt-BR" dirty="0"/>
            </a:p>
            <a:p>
              <a:r>
                <a:rPr lang="pt-BR" dirty="0"/>
                <a:t>Fraqueza</a:t>
              </a:r>
            </a:p>
            <a:p>
              <a:r>
                <a:rPr lang="pt-BR" dirty="0"/>
                <a:t>Dor abdominal </a:t>
              </a:r>
            </a:p>
            <a:p>
              <a:r>
                <a:rPr lang="pt-BR" dirty="0"/>
                <a:t>Náuseas e vômitos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xmlns="" id="{A56C650F-B1CE-4039-8827-8B97A576B5C0}"/>
                </a:ext>
              </a:extLst>
            </p:cNvPr>
            <p:cNvSpPr txBox="1"/>
            <p:nvPr/>
          </p:nvSpPr>
          <p:spPr>
            <a:xfrm>
              <a:off x="9133750" y="4590116"/>
              <a:ext cx="200933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rgbClr val="FF0000"/>
                  </a:solidFill>
                </a:rPr>
                <a:t>Icterícia</a:t>
              </a:r>
            </a:p>
            <a:p>
              <a:r>
                <a:rPr lang="pt-BR" dirty="0">
                  <a:solidFill>
                    <a:srgbClr val="FF0000"/>
                  </a:solidFill>
                </a:rPr>
                <a:t>Oligúria</a:t>
              </a:r>
            </a:p>
            <a:p>
              <a:r>
                <a:rPr lang="pt-BR" dirty="0">
                  <a:solidFill>
                    <a:srgbClr val="FF0000"/>
                  </a:solidFill>
                </a:rPr>
                <a:t>Sonolência</a:t>
              </a:r>
            </a:p>
            <a:p>
              <a:r>
                <a:rPr lang="pt-BR" dirty="0"/>
                <a:t>Desorientação</a:t>
              </a:r>
            </a:p>
            <a:p>
              <a:r>
                <a:rPr lang="pt-BR" dirty="0">
                  <a:solidFill>
                    <a:srgbClr val="FF0000"/>
                  </a:solidFill>
                </a:rPr>
                <a:t>Sangramentos</a:t>
              </a:r>
            </a:p>
            <a:p>
              <a:r>
                <a:rPr lang="pt-BR" dirty="0"/>
                <a:t>Acidose metabólica</a:t>
              </a:r>
            </a:p>
          </p:txBody>
        </p:sp>
        <p:sp>
          <p:nvSpPr>
            <p:cNvPr id="12" name="Fluxograma: Armazenamento Interno 11">
              <a:extLst>
                <a:ext uri="{FF2B5EF4-FFF2-40B4-BE49-F238E27FC236}">
                  <a16:creationId xmlns:a16="http://schemas.microsoft.com/office/drawing/2014/main" xmlns="" id="{6F8E2DF8-E4A7-4CF3-9F12-CAB2B7A211D5}"/>
                </a:ext>
              </a:extLst>
            </p:cNvPr>
            <p:cNvSpPr/>
            <p:nvPr/>
          </p:nvSpPr>
          <p:spPr>
            <a:xfrm>
              <a:off x="7980093" y="4081940"/>
              <a:ext cx="793146" cy="470624"/>
            </a:xfrm>
            <a:prstGeom prst="flowChartInternalStorag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Dia 5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xmlns="" id="{2809741C-5111-4A60-A369-F9C5F145E57D}"/>
                </a:ext>
              </a:extLst>
            </p:cNvPr>
            <p:cNvSpPr txBox="1"/>
            <p:nvPr/>
          </p:nvSpPr>
          <p:spPr>
            <a:xfrm>
              <a:off x="7935292" y="6339902"/>
              <a:ext cx="3459409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BR" dirty="0"/>
                <a:t>SÍNDROME ÍCTERO-HEMORRÁGICA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xmlns="" id="{6209B8F7-3964-41AA-8617-F66AECA1527E}"/>
                </a:ext>
              </a:extLst>
            </p:cNvPr>
            <p:cNvGrpSpPr/>
            <p:nvPr/>
          </p:nvGrpSpPr>
          <p:grpSpPr>
            <a:xfrm>
              <a:off x="9735585" y="1161364"/>
              <a:ext cx="914400" cy="914400"/>
              <a:chOff x="9735585" y="1161364"/>
              <a:chExt cx="914400" cy="914400"/>
            </a:xfrm>
          </p:grpSpPr>
          <p:pic>
            <p:nvPicPr>
              <p:cNvPr id="67" name="Gráfico 66" descr="Contorno de rosto implorando com preenchimento sólido">
                <a:extLst>
                  <a:ext uri="{FF2B5EF4-FFF2-40B4-BE49-F238E27FC236}">
                    <a16:creationId xmlns:a16="http://schemas.microsoft.com/office/drawing/2014/main" xmlns="" id="{F6209571-CE72-4513-9F88-EC841CBCF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9735585" y="116136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Lua 10">
                <a:extLst>
                  <a:ext uri="{FF2B5EF4-FFF2-40B4-BE49-F238E27FC236}">
                    <a16:creationId xmlns:a16="http://schemas.microsoft.com/office/drawing/2014/main" xmlns="" id="{D6CB6DD8-57F4-4E13-84A6-8E07162EB29C}"/>
                  </a:ext>
                </a:extLst>
              </p:cNvPr>
              <p:cNvSpPr/>
              <p:nvPr/>
            </p:nvSpPr>
            <p:spPr>
              <a:xfrm rot="16200000">
                <a:off x="10024398" y="1565185"/>
                <a:ext cx="89306" cy="143452"/>
              </a:xfrm>
              <a:prstGeom prst="moon">
                <a:avLst/>
              </a:prstGeom>
              <a:solidFill>
                <a:srgbClr val="FBFB35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Lua 27">
                <a:extLst>
                  <a:ext uri="{FF2B5EF4-FFF2-40B4-BE49-F238E27FC236}">
                    <a16:creationId xmlns:a16="http://schemas.microsoft.com/office/drawing/2014/main" xmlns="" id="{E44F15A7-9C46-40E4-997C-0AD608993647}"/>
                  </a:ext>
                </a:extLst>
              </p:cNvPr>
              <p:cNvSpPr/>
              <p:nvPr/>
            </p:nvSpPr>
            <p:spPr>
              <a:xfrm rot="16200000">
                <a:off x="10275274" y="1555803"/>
                <a:ext cx="89306" cy="143452"/>
              </a:xfrm>
              <a:prstGeom prst="moon">
                <a:avLst/>
              </a:prstGeom>
              <a:solidFill>
                <a:srgbClr val="FBFB35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6F656008-025D-447C-A55D-14CDD29F6110}"/>
              </a:ext>
            </a:extLst>
          </p:cNvPr>
          <p:cNvCxnSpPr>
            <a:cxnSpLocks/>
          </p:cNvCxnSpPr>
          <p:nvPr/>
        </p:nvCxnSpPr>
        <p:spPr>
          <a:xfrm flipV="1">
            <a:off x="7134447" y="1130622"/>
            <a:ext cx="0" cy="5178056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435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E9B7A8-F82B-4D0C-863A-966416E23A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68638" y="322263"/>
            <a:ext cx="9123362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dirty="0"/>
              <a:t>A</a:t>
            </a:r>
            <a:r>
              <a:rPr lang="pt-BR" sz="4400" b="1" dirty="0"/>
              <a:t>spectos importantes para composição do  diagnóstico diferencial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8422567-7B14-4598-BAAE-B8A6420BD7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81372" y="1611313"/>
            <a:ext cx="10515600" cy="44640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3200" dirty="0"/>
              <a:t>Vínculo epidemiológico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3200" dirty="0"/>
              <a:t>Velocidade de instalação e evolução do quadro clínico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3200" dirty="0"/>
              <a:t>Configuração do quadro sindrômico 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3200" dirty="0"/>
              <a:t>Alterações laboratoriais</a:t>
            </a:r>
          </a:p>
        </p:txBody>
      </p:sp>
    </p:spTree>
    <p:extLst>
      <p:ext uri="{BB962C8B-B14F-4D97-AF65-F5344CB8AC3E}">
        <p14:creationId xmlns:p14="http://schemas.microsoft.com/office/powerpoint/2010/main" val="26985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0574C594-27E6-46AA-B277-F71E5725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166" y="97861"/>
            <a:ext cx="6855417" cy="9389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dirty="0">
                <a:latin typeface="+mn-lt"/>
              </a:rPr>
              <a:t>Diagnóstico laboratorial específico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xmlns="" id="{38BC1240-5B1B-4F2F-AD15-B31023DC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6627" y="1613364"/>
            <a:ext cx="10014938" cy="4640746"/>
          </a:xfrm>
        </p:spPr>
        <p:txBody>
          <a:bodyPr anchor="ctr">
            <a:noAutofit/>
          </a:bodyPr>
          <a:lstStyle/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b="1" dirty="0"/>
              <a:t>Isolamento viral e PCR</a:t>
            </a:r>
            <a:r>
              <a:rPr lang="pt-BR" sz="2000" dirty="0"/>
              <a:t> – 10 ml de sangue até o 10º dia de doença;</a:t>
            </a:r>
          </a:p>
          <a:p>
            <a:pPr marL="457200" indent="-457200">
              <a:lnSpc>
                <a:spcPct val="13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pt-BR" sz="2000" b="1" dirty="0"/>
              <a:t>Sorologia</a:t>
            </a:r>
            <a:r>
              <a:rPr lang="pt-BR" sz="2000" dirty="0"/>
              <a:t> –  2 amostras pareadas em 14 dias ou amostra única após o 5ºdia de doença;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t-BR" sz="2000" b="1" i="1" dirty="0"/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1" i="1" dirty="0"/>
              <a:t>POST MORTEM 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b="1" dirty="0"/>
              <a:t>Histopatologia/imuno-histoquímica </a:t>
            </a:r>
            <a:r>
              <a:rPr lang="pt-BR" sz="2000" dirty="0"/>
              <a:t>- amostras de tecido obtidas por agulha de biópsia, </a:t>
            </a:r>
            <a:r>
              <a:rPr lang="pt-BR" sz="2000" dirty="0" err="1"/>
              <a:t>viscerotomia</a:t>
            </a:r>
            <a:r>
              <a:rPr lang="pt-BR" sz="2000" dirty="0"/>
              <a:t> ou necropsia (fígado, rins, coração, linfonodos, baço), em até 12h. Acondicionar em formol 10% (temperatura ambiente)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b="1" dirty="0"/>
              <a:t>PCR</a:t>
            </a:r>
            <a:r>
              <a:rPr lang="pt-BR" sz="2000" dirty="0"/>
              <a:t> – amostras de tecido em frasco estéril sem conservante coletadas em até 24h; amostra de sangue por punção </a:t>
            </a:r>
            <a:r>
              <a:rPr lang="pt-BR" sz="2000" dirty="0" err="1"/>
              <a:t>intracardíaca</a:t>
            </a:r>
            <a:r>
              <a:rPr lang="pt-BR" sz="2000" dirty="0"/>
              <a:t>.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000" b="1" dirty="0"/>
              <a:t>Sorologia - </a:t>
            </a:r>
            <a:r>
              <a:rPr lang="pt-BR" sz="2000" dirty="0"/>
              <a:t> amostra de sangue obtida por punção cardíaca.</a:t>
            </a:r>
            <a:endParaRPr lang="pt-BR" sz="2000" b="1" dirty="0"/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87873638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59041F0E-3A31-4A9D-9138-D3E9E0BC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83B3D-3355-4B25-971F-6317601BADB2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 Explicativo: Seta para a Direita 6">
            <a:extLst>
              <a:ext uri="{FF2B5EF4-FFF2-40B4-BE49-F238E27FC236}">
                <a16:creationId xmlns:a16="http://schemas.microsoft.com/office/drawing/2014/main" xmlns="" id="{1C808895-EF69-4C6A-BA45-317984027129}"/>
              </a:ext>
            </a:extLst>
          </p:cNvPr>
          <p:cNvSpPr/>
          <p:nvPr/>
        </p:nvSpPr>
        <p:spPr>
          <a:xfrm>
            <a:off x="2656703" y="688063"/>
            <a:ext cx="2286489" cy="6033412"/>
          </a:xfrm>
          <a:prstGeom prst="rightArrow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Quadro resumo da febre amarela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FE09C72F-CF81-4AD6-A181-86AF86DBE9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881062"/>
              </p:ext>
            </p:extLst>
          </p:nvPr>
        </p:nvGraphicFramePr>
        <p:xfrm>
          <a:off x="4943192" y="0"/>
          <a:ext cx="6609030" cy="7168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5401114" imgH="7333463" progId="Word.Document.12">
                  <p:embed/>
                </p:oleObj>
              </mc:Choice>
              <mc:Fallback>
                <p:oleObj name="Document" r:id="rId4" imgW="5401114" imgH="7333463" progId="Word.Documen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xmlns="" id="{FE09C72F-CF81-4AD6-A181-86AF86DBE9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43192" y="0"/>
                        <a:ext cx="6609030" cy="7168497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lt1">
                            <a:hueOff val="0"/>
                            <a:satOff val="0"/>
                            <a:lumOff val="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7215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A1BCE9-A6B6-43D1-97A4-3BE419630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665" y="2390115"/>
            <a:ext cx="9420224" cy="1224885"/>
          </a:xfrm>
        </p:spPr>
        <p:txBody>
          <a:bodyPr/>
          <a:lstStyle/>
          <a:p>
            <a:r>
              <a:rPr lang="pt-BR" sz="4800" b="1" dirty="0"/>
              <a:t>O contexto epidemiológico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612071-FADB-407E-B632-4792BC3F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4088" y="3805426"/>
            <a:ext cx="9144000" cy="1655762"/>
          </a:xfrm>
        </p:spPr>
        <p:txBody>
          <a:bodyPr>
            <a:noAutofit/>
          </a:bodyPr>
          <a:lstStyle/>
          <a:p>
            <a:endParaRPr lang="pt-BR" dirty="0"/>
          </a:p>
          <a:p>
            <a:r>
              <a:rPr lang="pt-BR" dirty="0"/>
              <a:t>Diretoria de Vigilância Epidemiológica de Santa Catarina</a:t>
            </a:r>
          </a:p>
          <a:p>
            <a:r>
              <a:rPr lang="pt-BR" dirty="0"/>
              <a:t>22/04/2021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F9C303F-9649-41BD-BF11-56D8C587E5F3}"/>
              </a:ext>
            </a:extLst>
          </p:cNvPr>
          <p:cNvSpPr txBox="1"/>
          <p:nvPr/>
        </p:nvSpPr>
        <p:spPr>
          <a:xfrm>
            <a:off x="5254973" y="5785226"/>
            <a:ext cx="302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Dra. Marise S. Mattos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Médica Infectologista - GEZOO</a:t>
            </a:r>
          </a:p>
        </p:txBody>
      </p:sp>
    </p:spTree>
    <p:extLst>
      <p:ext uri="{BB962C8B-B14F-4D97-AF65-F5344CB8AC3E}">
        <p14:creationId xmlns:p14="http://schemas.microsoft.com/office/powerpoint/2010/main" val="11873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2C55D34F-AF08-49A1-8664-B7872040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789" y="-168949"/>
            <a:ext cx="9179011" cy="1233488"/>
          </a:xfrm>
        </p:spPr>
        <p:txBody>
          <a:bodyPr/>
          <a:lstStyle/>
          <a:p>
            <a:pPr algn="ctr"/>
            <a:r>
              <a:rPr lang="pt-BR" dirty="0"/>
              <a:t>Conclusões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850B9330-9584-4451-A655-6C907C9F9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8355" y="997763"/>
            <a:ext cx="9312397" cy="5213349"/>
          </a:xfrm>
        </p:spPr>
        <p:txBody>
          <a:bodyPr/>
          <a:lstStyle/>
          <a:p>
            <a:pPr marL="36000"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O manejo correto, capaz de prevenir óbitos por febre amarela, começa com a identificação do caso antes da entrada no período </a:t>
            </a:r>
            <a:r>
              <a:rPr lang="pt-BR" dirty="0" err="1"/>
              <a:t>toxêmico</a:t>
            </a:r>
            <a:r>
              <a:rPr lang="pt-BR" dirty="0"/>
              <a:t>;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pt-BR" dirty="0"/>
          </a:p>
          <a:p>
            <a:pPr marL="36000"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A UTI do Hospital Nereu Ramos é a unidade de referência para tratamento dos casos graves de febre amarela;</a:t>
            </a:r>
          </a:p>
          <a:p>
            <a:pPr marL="36000">
              <a:spcBef>
                <a:spcPts val="600"/>
              </a:spcBef>
              <a:spcAft>
                <a:spcPts val="1200"/>
              </a:spcAft>
            </a:pPr>
            <a:endParaRPr lang="pt-BR" dirty="0"/>
          </a:p>
          <a:p>
            <a:pPr marL="36000">
              <a:spcBef>
                <a:spcPts val="600"/>
              </a:spcBef>
              <a:spcAft>
                <a:spcPts val="1200"/>
              </a:spcAft>
            </a:pPr>
            <a:r>
              <a:rPr lang="pt-BR" dirty="0"/>
              <a:t>A cobertura vacinal deve ser intensificada entre a população residente e trabalhadora em áreas de mata e de ocorrência  de epizootias;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01922485-37B4-4A5F-9DA2-00D97D17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C8994-F62A-4CEB-80BB-315C84F83C3C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59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xmlns="" id="{CCA67F4B-49B3-48EC-B34A-5ABA12218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838" y="846843"/>
            <a:ext cx="6316362" cy="1325563"/>
          </a:xfrm>
        </p:spPr>
        <p:txBody>
          <a:bodyPr/>
          <a:lstStyle/>
          <a:p>
            <a:pPr algn="ctr"/>
            <a:r>
              <a:rPr lang="pt-BR" sz="3600" dirty="0"/>
              <a:t>Agradecimento à equipe da DIVE</a:t>
            </a:r>
            <a:r>
              <a:rPr lang="en-US" sz="3600" dirty="0"/>
              <a:t>/GEZOO/D</a:t>
            </a:r>
            <a:r>
              <a:rPr lang="pt-BR" sz="3600" dirty="0"/>
              <a:t>VRH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B0C48C2C-1E67-4E86-9412-F37753BF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8994-F62A-4CEB-80BB-315C84F83C3C}" type="slidenum">
              <a:rPr lang="pt-BR" altLang="pt-BR" smtClean="0"/>
              <a:pPr/>
              <a:t>21</a:t>
            </a:fld>
            <a:endParaRPr lang="pt-BR" alt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EDF33D1-4C23-4FB1-9F2D-08A89798544F}"/>
              </a:ext>
            </a:extLst>
          </p:cNvPr>
          <p:cNvSpPr txBox="1"/>
          <p:nvPr/>
        </p:nvSpPr>
        <p:spPr>
          <a:xfrm>
            <a:off x="4403128" y="2155779"/>
            <a:ext cx="4919039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João Fuck – </a:t>
            </a:r>
            <a:r>
              <a:rPr lang="en-US" sz="2000" dirty="0" err="1"/>
              <a:t>Diretor</a:t>
            </a:r>
            <a:r>
              <a:rPr lang="en-US" sz="2000" dirty="0"/>
              <a:t> da DIVE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Iv</a:t>
            </a:r>
            <a:r>
              <a:rPr lang="pt-BR" sz="2000" dirty="0" err="1"/>
              <a:t>ânia</a:t>
            </a:r>
            <a:r>
              <a:rPr lang="pt-BR" sz="2000" dirty="0"/>
              <a:t> </a:t>
            </a:r>
            <a:r>
              <a:rPr lang="pt-BR" sz="2000" dirty="0" err="1"/>
              <a:t>Folster</a:t>
            </a:r>
            <a:r>
              <a:rPr lang="pt-BR" sz="2000" dirty="0"/>
              <a:t> – Gerente da GEZOO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Renata R. Gatti, bióloga – Chefe de divisão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Aysla M. Baião, médica veterinária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Vanessa Santos, bióloga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158F0D0-CF27-4A73-A507-BFD76D75CB41}"/>
              </a:ext>
            </a:extLst>
          </p:cNvPr>
          <p:cNvSpPr txBox="1"/>
          <p:nvPr/>
        </p:nvSpPr>
        <p:spPr>
          <a:xfrm>
            <a:off x="6096000" y="4810671"/>
            <a:ext cx="107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CONTATO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B085083-FF6F-4D46-B45D-A36FEE3531C4}"/>
              </a:ext>
            </a:extLst>
          </p:cNvPr>
          <p:cNvSpPr txBox="1"/>
          <p:nvPr/>
        </p:nvSpPr>
        <p:spPr>
          <a:xfrm>
            <a:off x="5486400" y="5214552"/>
            <a:ext cx="225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dvrh@saude.sc.gov.br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5B8956E5-1355-4ECB-BEE6-C96803ED7960}"/>
              </a:ext>
            </a:extLst>
          </p:cNvPr>
          <p:cNvSpPr txBox="1"/>
          <p:nvPr/>
        </p:nvSpPr>
        <p:spPr>
          <a:xfrm>
            <a:off x="5045669" y="5614092"/>
            <a:ext cx="311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marisemattos@saude.sc.gov.br</a:t>
            </a:r>
          </a:p>
        </p:txBody>
      </p:sp>
    </p:spTree>
    <p:extLst>
      <p:ext uri="{BB962C8B-B14F-4D97-AF65-F5344CB8AC3E}">
        <p14:creationId xmlns:p14="http://schemas.microsoft.com/office/powerpoint/2010/main" val="3560142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D3D90407-A7F5-486D-B8AD-FFC18C98C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495413"/>
              </p:ext>
            </p:extLst>
          </p:nvPr>
        </p:nvGraphicFramePr>
        <p:xfrm>
          <a:off x="2045616" y="631599"/>
          <a:ext cx="10146383" cy="6123762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867266">
                  <a:extLst>
                    <a:ext uri="{9D8B030D-6E8A-4147-A177-3AD203B41FA5}">
                      <a16:colId xmlns:a16="http://schemas.microsoft.com/office/drawing/2014/main" xmlns="" val="1336095593"/>
                    </a:ext>
                  </a:extLst>
                </a:gridCol>
                <a:gridCol w="1008669">
                  <a:extLst>
                    <a:ext uri="{9D8B030D-6E8A-4147-A177-3AD203B41FA5}">
                      <a16:colId xmlns:a16="http://schemas.microsoft.com/office/drawing/2014/main" xmlns="" val="2769863018"/>
                    </a:ext>
                  </a:extLst>
                </a:gridCol>
                <a:gridCol w="669303">
                  <a:extLst>
                    <a:ext uri="{9D8B030D-6E8A-4147-A177-3AD203B41FA5}">
                      <a16:colId xmlns:a16="http://schemas.microsoft.com/office/drawing/2014/main" xmlns="" val="4235319283"/>
                    </a:ext>
                  </a:extLst>
                </a:gridCol>
                <a:gridCol w="801278">
                  <a:extLst>
                    <a:ext uri="{9D8B030D-6E8A-4147-A177-3AD203B41FA5}">
                      <a16:colId xmlns:a16="http://schemas.microsoft.com/office/drawing/2014/main" xmlns="" val="2410226826"/>
                    </a:ext>
                  </a:extLst>
                </a:gridCol>
                <a:gridCol w="984058">
                  <a:extLst>
                    <a:ext uri="{9D8B030D-6E8A-4147-A177-3AD203B41FA5}">
                      <a16:colId xmlns:a16="http://schemas.microsoft.com/office/drawing/2014/main" xmlns="" val="1672242962"/>
                    </a:ext>
                  </a:extLst>
                </a:gridCol>
                <a:gridCol w="646779">
                  <a:extLst>
                    <a:ext uri="{9D8B030D-6E8A-4147-A177-3AD203B41FA5}">
                      <a16:colId xmlns:a16="http://schemas.microsoft.com/office/drawing/2014/main" xmlns="" val="1634131144"/>
                    </a:ext>
                  </a:extLst>
                </a:gridCol>
                <a:gridCol w="895546">
                  <a:extLst>
                    <a:ext uri="{9D8B030D-6E8A-4147-A177-3AD203B41FA5}">
                      <a16:colId xmlns:a16="http://schemas.microsoft.com/office/drawing/2014/main" xmlns="" val="2117669465"/>
                    </a:ext>
                  </a:extLst>
                </a:gridCol>
                <a:gridCol w="488309">
                  <a:extLst>
                    <a:ext uri="{9D8B030D-6E8A-4147-A177-3AD203B41FA5}">
                      <a16:colId xmlns:a16="http://schemas.microsoft.com/office/drawing/2014/main" xmlns="" val="4196516176"/>
                    </a:ext>
                  </a:extLst>
                </a:gridCol>
                <a:gridCol w="642908">
                  <a:extLst>
                    <a:ext uri="{9D8B030D-6E8A-4147-A177-3AD203B41FA5}">
                      <a16:colId xmlns:a16="http://schemas.microsoft.com/office/drawing/2014/main" xmlns="" val="734142346"/>
                    </a:ext>
                  </a:extLst>
                </a:gridCol>
                <a:gridCol w="822731">
                  <a:extLst>
                    <a:ext uri="{9D8B030D-6E8A-4147-A177-3AD203B41FA5}">
                      <a16:colId xmlns:a16="http://schemas.microsoft.com/office/drawing/2014/main" xmlns="" val="4214159766"/>
                    </a:ext>
                  </a:extLst>
                </a:gridCol>
                <a:gridCol w="779858">
                  <a:extLst>
                    <a:ext uri="{9D8B030D-6E8A-4147-A177-3AD203B41FA5}">
                      <a16:colId xmlns:a16="http://schemas.microsoft.com/office/drawing/2014/main" xmlns="" val="1375114389"/>
                    </a:ext>
                  </a:extLst>
                </a:gridCol>
                <a:gridCol w="769839">
                  <a:extLst>
                    <a:ext uri="{9D8B030D-6E8A-4147-A177-3AD203B41FA5}">
                      <a16:colId xmlns:a16="http://schemas.microsoft.com/office/drawing/2014/main" xmlns="" val="3537393640"/>
                    </a:ext>
                  </a:extLst>
                </a:gridCol>
                <a:gridCol w="769839">
                  <a:extLst>
                    <a:ext uri="{9D8B030D-6E8A-4147-A177-3AD203B41FA5}">
                      <a16:colId xmlns:a16="http://schemas.microsoft.com/office/drawing/2014/main" xmlns="" val="3589559288"/>
                    </a:ext>
                  </a:extLst>
                </a:gridCol>
              </a:tblGrid>
              <a:tr h="6163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ANO 2020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 err="1">
                          <a:effectLst/>
                        </a:rPr>
                        <a:t>Procedencia</a:t>
                      </a:r>
                      <a:endParaRPr lang="pt-BR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(LPI)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vacinado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 err="1">
                          <a:effectLst/>
                        </a:rPr>
                        <a:t>F.Clinica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TGO</a:t>
                      </a:r>
                      <a:r>
                        <a:rPr lang="en-US" sz="1200">
                          <a:effectLst/>
                        </a:rPr>
                        <a:t>/TGP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leuc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plaquetas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 err="1">
                          <a:effectLst/>
                        </a:rPr>
                        <a:t>BrbT</a:t>
                      </a:r>
                      <a:r>
                        <a:rPr lang="pt-BR" sz="1200" dirty="0">
                          <a:effectLst/>
                        </a:rPr>
                        <a:t> 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Tempo a até a suspeita (dias)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Tempo (dias) até internação na UTI-HNR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desfecho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diagn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Data diag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1045325520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AJAM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46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Blumenau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Mod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689/562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4.076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124.000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7,99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9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MacElisa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12/05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1598614232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CSS, 42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Blumenau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Leve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346/380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2.250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118.000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0,60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23</a:t>
                      </a:r>
                      <a:r>
                        <a:rPr lang="en-US" sz="1200">
                          <a:effectLst/>
                        </a:rPr>
                        <a:t>/04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249728004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IRA, 43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Blumenau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Mod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1.650/1938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3.100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88.000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1.36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7*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17</a:t>
                      </a:r>
                      <a:r>
                        <a:rPr lang="en-US" sz="1200">
                          <a:effectLst/>
                        </a:rPr>
                        <a:t>/04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1983173235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LAC, 59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Blumenau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Leve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112/195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6.100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248.000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0,54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16/04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3246215710"/>
                  </a:ext>
                </a:extLst>
              </a:tr>
              <a:tr h="202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MSL, 18 H 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Blumenau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Grave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4.370/2.891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1.500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48.000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1,20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 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Abandono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07/04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799541847"/>
                  </a:ext>
                </a:extLst>
              </a:tr>
              <a:tr h="202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ABG, 30 M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Indaial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Leve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275,6/531,4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8.712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193.900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0,29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12/03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3035095894"/>
                  </a:ext>
                </a:extLst>
              </a:tr>
              <a:tr h="202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JOA, 38 H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Pomerode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Mod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406/1.012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3,76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6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IgM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17/3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3653918969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PWS, 37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Blumenau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Mod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1.675</a:t>
                      </a:r>
                      <a:r>
                        <a:rPr lang="en-US" sz="1200">
                          <a:effectLst/>
                        </a:rPr>
                        <a:t>/1.950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2.000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112.000-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0,24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3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  3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10/03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210510884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RB, 57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Indaial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Grave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1.809/5.571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16.320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151.600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6,5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Óbito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PCR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13/03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2083711540"/>
                  </a:ext>
                </a:extLst>
              </a:tr>
              <a:tr h="30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WAMP 32 H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Blumenau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Grave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1.010/1.474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1.500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33.000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5,6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9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9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23/03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1939116146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LIKJ, 42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Camboriú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Grave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Óbito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02/03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3548617376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JM, 50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Indaial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Mod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217/167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0,4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24/02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1226287336"/>
                  </a:ext>
                </a:extLst>
              </a:tr>
              <a:tr h="5190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MS, 47 H 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Pomerode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Grave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167/102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4,0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23/02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1588165717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ES, 45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Pomerode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Grave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545/540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3,09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18/02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3310810367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ERB, 26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Blumenau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Leve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64/57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0,44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NP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06/02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4217249355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EAS, 40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Jaragua do Sul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N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solidFill>
                            <a:srgbClr val="FF0000"/>
                          </a:solidFill>
                          <a:effectLst/>
                        </a:rPr>
                        <a:t>Grave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711/1978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5,1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30/01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618612486"/>
                  </a:ext>
                </a:extLst>
              </a:tr>
              <a:tr h="3050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JC, 47 H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São Bento do Sul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N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solidFill>
                            <a:srgbClr val="FF0000"/>
                          </a:solidFill>
                          <a:effectLst/>
                        </a:rPr>
                        <a:t>Grave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2.364/3.615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6,49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7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Alta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>
                          <a:effectLst/>
                        </a:rPr>
                        <a:t>PCR</a:t>
                      </a:r>
                      <a:endParaRPr lang="pt-B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200" dirty="0">
                          <a:effectLst/>
                        </a:rPr>
                        <a:t>23/01</a:t>
                      </a:r>
                      <a:endParaRPr lang="pt-B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858" marR="33858" marT="0" marB="0" anchor="ctr"/>
                </a:tc>
                <a:extLst>
                  <a:ext uri="{0D108BD9-81ED-4DB2-BD59-A6C34878D82A}">
                    <a16:rowId xmlns:a16="http://schemas.microsoft.com/office/drawing/2014/main" xmlns="" val="2128165830"/>
                  </a:ext>
                </a:extLst>
              </a:tr>
            </a:tbl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0C84FBCA-762B-43AE-AD25-75CEB13E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818C-538B-40E9-A305-D8BD501418B5}" type="slidenum">
              <a:rPr lang="pt-BR" altLang="pt-BR" smtClean="0"/>
              <a:pPr/>
              <a:t>22</a:t>
            </a:fld>
            <a:endParaRPr lang="pt-BR" alt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9E8475E-5201-40D9-BAFE-C70EF60228A2}"/>
              </a:ext>
            </a:extLst>
          </p:cNvPr>
          <p:cNvSpPr txBox="1"/>
          <p:nvPr/>
        </p:nvSpPr>
        <p:spPr>
          <a:xfrm>
            <a:off x="3930977" y="166943"/>
            <a:ext cx="5982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Casos autóctones de Febre Amarela em SC ocorridos em 2020 </a:t>
            </a:r>
          </a:p>
        </p:txBody>
      </p:sp>
    </p:spTree>
    <p:extLst>
      <p:ext uri="{BB962C8B-B14F-4D97-AF65-F5344CB8AC3E}">
        <p14:creationId xmlns:p14="http://schemas.microsoft.com/office/powerpoint/2010/main" val="449603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03AAAAC7-D7BE-436E-9E19-78651483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8994-F62A-4CEB-80BB-315C84F83C3C}" type="slidenum">
              <a:rPr lang="pt-BR" altLang="pt-BR" smtClean="0"/>
              <a:pPr/>
              <a:t>23</a:t>
            </a:fld>
            <a:endParaRPr lang="pt-BR" alt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C3730A4-5D89-4044-B87F-083815A05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2" y="164309"/>
            <a:ext cx="11845555" cy="65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2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2CB9D484-739A-464B-A263-DBB79E2D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818C-538B-40E9-A305-D8BD501418B5}" type="slidenum">
              <a:rPr lang="pt-BR" altLang="pt-BR" smtClean="0"/>
              <a:pPr/>
              <a:t>3</a:t>
            </a:fld>
            <a:endParaRPr lang="pt-BR" alt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3A135F2B-2350-4C16-BA23-0F4F74242543}"/>
              </a:ext>
            </a:extLst>
          </p:cNvPr>
          <p:cNvGrpSpPr/>
          <p:nvPr/>
        </p:nvGrpSpPr>
        <p:grpSpPr>
          <a:xfrm>
            <a:off x="2065893" y="2512562"/>
            <a:ext cx="9877146" cy="3817306"/>
            <a:chOff x="949910" y="1259519"/>
            <a:chExt cx="11137036" cy="4338962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xmlns="" id="{E90D8664-BA41-40DB-A689-1A04179A7C5B}"/>
                </a:ext>
              </a:extLst>
            </p:cNvPr>
            <p:cNvGrpSpPr/>
            <p:nvPr/>
          </p:nvGrpSpPr>
          <p:grpSpPr>
            <a:xfrm>
              <a:off x="949910" y="1259519"/>
              <a:ext cx="7927759" cy="4338962"/>
              <a:chOff x="284085" y="1029810"/>
              <a:chExt cx="8833282" cy="5038077"/>
            </a:xfrm>
          </p:grpSpPr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xmlns="" id="{CFDF9E2C-5E45-4F75-9AB8-794A3FE924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192" t="37869" r="26998" b="15717"/>
              <a:stretch/>
            </p:blipFill>
            <p:spPr>
              <a:xfrm>
                <a:off x="284085" y="1038686"/>
                <a:ext cx="8824404" cy="5029201"/>
              </a:xfrm>
              <a:prstGeom prst="rect">
                <a:avLst/>
              </a:prstGeom>
            </p:spPr>
          </p:pic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xmlns="" id="{D1E4B18D-C51A-4E48-B992-B85B5772960F}"/>
                  </a:ext>
                </a:extLst>
              </p:cNvPr>
              <p:cNvSpPr/>
              <p:nvPr/>
            </p:nvSpPr>
            <p:spPr>
              <a:xfrm>
                <a:off x="6720396" y="1029810"/>
                <a:ext cx="2396971" cy="16867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386DB4A9-63AD-4A22-BA83-AD84B61AE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828" t="33554" r="27028" b="47233"/>
            <a:stretch/>
          </p:blipFill>
          <p:spPr>
            <a:xfrm>
              <a:off x="9095171" y="2694456"/>
              <a:ext cx="2991775" cy="2662508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28364C16-0B8E-4B0D-ABBC-56E542E06E66}"/>
                </a:ext>
              </a:extLst>
            </p:cNvPr>
            <p:cNvSpPr txBox="1"/>
            <p:nvPr/>
          </p:nvSpPr>
          <p:spPr>
            <a:xfrm>
              <a:off x="9614517" y="2712211"/>
              <a:ext cx="2151251" cy="533629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2018/2019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F87A7B1A-C24C-4583-B9C3-426701A7F7C7}"/>
              </a:ext>
            </a:extLst>
          </p:cNvPr>
          <p:cNvGrpSpPr/>
          <p:nvPr/>
        </p:nvGrpSpPr>
        <p:grpSpPr>
          <a:xfrm>
            <a:off x="5669097" y="957555"/>
            <a:ext cx="2777584" cy="1743594"/>
            <a:chOff x="503114" y="1180730"/>
            <a:chExt cx="2996676" cy="2099569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xmlns="" id="{9A24375F-725B-41B5-B4DD-84A3656A1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709" t="51739" r="46711" b="17775"/>
            <a:stretch/>
          </p:blipFill>
          <p:spPr>
            <a:xfrm>
              <a:off x="503114" y="1189608"/>
              <a:ext cx="2996676" cy="2090691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FB733C3F-E07C-45AC-8546-F516A5C43412}"/>
                </a:ext>
              </a:extLst>
            </p:cNvPr>
            <p:cNvSpPr/>
            <p:nvPr/>
          </p:nvSpPr>
          <p:spPr>
            <a:xfrm>
              <a:off x="3124940" y="1180730"/>
              <a:ext cx="372862" cy="332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D7629554-8F44-4B4C-8CF9-FF6520BFC06D}"/>
              </a:ext>
            </a:extLst>
          </p:cNvPr>
          <p:cNvSpPr txBox="1">
            <a:spLocks/>
          </p:cNvSpPr>
          <p:nvPr/>
        </p:nvSpPr>
        <p:spPr bwMode="auto">
          <a:xfrm>
            <a:off x="2139824" y="-172697"/>
            <a:ext cx="98774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pt-BR" sz="3600" dirty="0" err="1"/>
              <a:t>Re-emergência</a:t>
            </a:r>
            <a:r>
              <a:rPr lang="pt-BR" sz="3600" dirty="0"/>
              <a:t> e deslocamento para novos biomas</a:t>
            </a:r>
          </a:p>
        </p:txBody>
      </p:sp>
    </p:spTree>
    <p:extLst>
      <p:ext uri="{BB962C8B-B14F-4D97-AF65-F5344CB8AC3E}">
        <p14:creationId xmlns:p14="http://schemas.microsoft.com/office/powerpoint/2010/main" val="9313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F781BC6-B393-47C2-BE40-DF7F8966C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1349973"/>
              </p:ext>
            </p:extLst>
          </p:nvPr>
        </p:nvGraphicFramePr>
        <p:xfrm>
          <a:off x="3225916" y="1191491"/>
          <a:ext cx="10108153" cy="559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5F527268-E978-4D6E-84E9-220E0FE5C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447" y="205970"/>
            <a:ext cx="8043158" cy="1302322"/>
          </a:xfrm>
        </p:spPr>
        <p:txBody>
          <a:bodyPr/>
          <a:lstStyle/>
          <a:p>
            <a:r>
              <a:rPr lang="pt-BR" sz="4000" dirty="0"/>
              <a:t>A febre amarela passou a ser compreendida como:</a:t>
            </a:r>
          </a:p>
        </p:txBody>
      </p:sp>
      <p:sp>
        <p:nvSpPr>
          <p:cNvPr id="7" name="Subtítulo 4">
            <a:extLst>
              <a:ext uri="{FF2B5EF4-FFF2-40B4-BE49-F238E27FC236}">
                <a16:creationId xmlns:a16="http://schemas.microsoft.com/office/drawing/2014/main" xmlns="" id="{4B89F9C2-1719-4E98-AFF2-0C2A0EDD9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8679" y="4256037"/>
            <a:ext cx="2222167" cy="1410472"/>
          </a:xfrm>
        </p:spPr>
        <p:txBody>
          <a:bodyPr anchor="ctr"/>
          <a:lstStyle/>
          <a:p>
            <a:pPr marL="342900" lvl="0" indent="-342900" algn="ctr" eaLnBrk="1" fontAlgn="auto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35% de letalidade</a:t>
            </a:r>
          </a:p>
        </p:txBody>
      </p:sp>
    </p:spTree>
    <p:extLst>
      <p:ext uri="{BB962C8B-B14F-4D97-AF65-F5344CB8AC3E}">
        <p14:creationId xmlns:p14="http://schemas.microsoft.com/office/powerpoint/2010/main" val="27340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xmlns="" id="{B7CC825C-D683-4B46-984F-A6CAC25F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581" y="99545"/>
            <a:ext cx="10122529" cy="603596"/>
          </a:xfrm>
        </p:spPr>
        <p:txBody>
          <a:bodyPr/>
          <a:lstStyle/>
          <a:p>
            <a:pPr algn="ctr"/>
            <a:r>
              <a:rPr lang="pt-BR" sz="3600" dirty="0"/>
              <a:t>Modelo de dispersão do vírus da febre amarela em SC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F1CDD6B-3BD6-4CB0-9218-B63BC665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3B3D-3355-4B25-971F-6317601BADB2}" type="slidenum">
              <a:rPr lang="pt-BR" altLang="pt-BR" smtClean="0"/>
              <a:pPr/>
              <a:t>5</a:t>
            </a:fld>
            <a:endParaRPr lang="pt-BR" alt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D403908-3534-413A-89A6-F1F3E3A06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26324" t="30683" r="32491" b="18052"/>
          <a:stretch/>
        </p:blipFill>
        <p:spPr>
          <a:xfrm>
            <a:off x="3385999" y="1007182"/>
            <a:ext cx="7568697" cy="52993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3037EE1-A3BD-4DA9-8EFA-DF955B258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32" t="70992" r="53668" b="16410"/>
          <a:stretch/>
        </p:blipFill>
        <p:spPr>
          <a:xfrm>
            <a:off x="3384169" y="5088040"/>
            <a:ext cx="4639457" cy="121316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51616D1-F1E5-4C3C-889A-7360572B5A49}"/>
              </a:ext>
            </a:extLst>
          </p:cNvPr>
          <p:cNvSpPr txBox="1"/>
          <p:nvPr/>
        </p:nvSpPr>
        <p:spPr>
          <a:xfrm>
            <a:off x="9654011" y="550995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3 km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dia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1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A77C5A45-06E7-45F0-BCCD-C99421B1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818C-538B-40E9-A305-D8BD501418B5}" type="slidenum">
              <a:rPr lang="pt-BR" altLang="pt-BR" smtClean="0"/>
              <a:pPr/>
              <a:t>6</a:t>
            </a:fld>
            <a:endParaRPr lang="pt-BR" alt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669E2FA-DBE5-4559-B853-7DA4AD6AF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36" t="15709" r="19802" b="23433"/>
          <a:stretch/>
        </p:blipFill>
        <p:spPr>
          <a:xfrm>
            <a:off x="2607398" y="554235"/>
            <a:ext cx="8334469" cy="616724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FEF12BC6-0A71-43DC-B71C-00BB9181CC2C}"/>
              </a:ext>
            </a:extLst>
          </p:cNvPr>
          <p:cNvSpPr/>
          <p:nvPr/>
        </p:nvSpPr>
        <p:spPr>
          <a:xfrm>
            <a:off x="2846744" y="5772071"/>
            <a:ext cx="4450350" cy="1063388"/>
          </a:xfrm>
          <a:prstGeom prst="rect">
            <a:avLst/>
          </a:prstGeom>
          <a:solidFill>
            <a:schemeClr val="bg2">
              <a:alpha val="86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589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registros de epizootias em 2020-21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132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confirmadas por febre amarela</a:t>
            </a:r>
          </a:p>
        </p:txBody>
      </p:sp>
      <p:pic>
        <p:nvPicPr>
          <p:cNvPr id="7" name="Picture 2" descr="CISS - Centro de Informação em Saúde Silvestre">
            <a:extLst>
              <a:ext uri="{FF2B5EF4-FFF2-40B4-BE49-F238E27FC236}">
                <a16:creationId xmlns:a16="http://schemas.microsoft.com/office/drawing/2014/main" xmlns="" id="{BCDD929C-69C3-4414-B124-1C70496C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55" y="4720037"/>
            <a:ext cx="1792128" cy="10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1AB790-E844-4E1D-944C-9A147938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852" y="122776"/>
            <a:ext cx="10421293" cy="431460"/>
          </a:xfrm>
        </p:spPr>
        <p:txBody>
          <a:bodyPr/>
          <a:lstStyle/>
          <a:p>
            <a:pPr algn="ctr"/>
            <a:r>
              <a:rPr lang="pt-BR" sz="2800" dirty="0"/>
              <a:t>Distribuição das epizootias e casos humanos no período de 2020-2021</a:t>
            </a:r>
          </a:p>
        </p:txBody>
      </p:sp>
    </p:spTree>
    <p:extLst>
      <p:ext uri="{BB962C8B-B14F-4D97-AF65-F5344CB8AC3E}">
        <p14:creationId xmlns:p14="http://schemas.microsoft.com/office/powerpoint/2010/main" val="4474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13D7BD83-8872-4493-80F8-E6D9FDE1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899" y="111287"/>
            <a:ext cx="10050101" cy="1325563"/>
          </a:xfrm>
        </p:spPr>
        <p:txBody>
          <a:bodyPr/>
          <a:lstStyle/>
          <a:p>
            <a:pPr algn="ctr"/>
            <a:r>
              <a:rPr lang="pt-BR" dirty="0"/>
              <a:t>Cobertura vacinal para febre amarela em SC </a:t>
            </a:r>
            <a:endParaRPr lang="pt-BR" sz="28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0E9B186E-B300-4274-9B21-0B6EB242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8994-F62A-4CEB-80BB-315C84F83C3C}" type="slidenum">
              <a:rPr lang="pt-BR" altLang="pt-BR" smtClean="0"/>
              <a:pPr/>
              <a:t>7</a:t>
            </a:fld>
            <a:endParaRPr lang="pt-BR" alt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9047994-C490-48D0-BB07-4BB218539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52" t="16634" r="28589" b="32409"/>
          <a:stretch/>
        </p:blipFill>
        <p:spPr>
          <a:xfrm>
            <a:off x="3277354" y="1575304"/>
            <a:ext cx="7323600" cy="45086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602BF7E-59C5-4C6F-BD92-593C70026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26324" t="30683" r="32491" b="18052"/>
          <a:stretch/>
        </p:blipFill>
        <p:spPr>
          <a:xfrm>
            <a:off x="5196689" y="4993950"/>
            <a:ext cx="2206551" cy="15449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0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320690"/>
              </p:ext>
            </p:extLst>
          </p:nvPr>
        </p:nvGraphicFramePr>
        <p:xfrm>
          <a:off x="2073097" y="1667344"/>
          <a:ext cx="10091906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2">
            <a:extLst>
              <a:ext uri="{FF2B5EF4-FFF2-40B4-BE49-F238E27FC236}">
                <a16:creationId xmlns:a16="http://schemas.microsoft.com/office/drawing/2014/main" xmlns="" id="{00000000-0008-0000-0200-000003000000}"/>
              </a:ext>
            </a:extLst>
          </p:cNvPr>
          <p:cNvSpPr txBox="1"/>
          <p:nvPr/>
        </p:nvSpPr>
        <p:spPr>
          <a:xfrm>
            <a:off x="2461086" y="507078"/>
            <a:ext cx="9370217" cy="77390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i="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Casos humanos suspeitos de FA notificados durante o período de monitoramento 2020/2021, por semana epidemiológica e classificação.</a:t>
            </a:r>
            <a:endParaRPr lang="pt-BR" sz="1800" b="1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6227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9DDE1ACF-7054-441B-B88F-2E1231C1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314" y="401637"/>
            <a:ext cx="10027418" cy="365125"/>
          </a:xfrm>
        </p:spPr>
        <p:txBody>
          <a:bodyPr/>
          <a:lstStyle/>
          <a:p>
            <a:r>
              <a:rPr lang="pt-BR" dirty="0"/>
              <a:t>Casos humanos de febre amarela em SC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60C2A58-75C0-43E3-82B7-B7D8CB91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C8994-F62A-4CEB-80BB-315C84F83C3C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4827E5D8-5E54-4C37-BFA4-582600D4A1FB}"/>
              </a:ext>
            </a:extLst>
          </p:cNvPr>
          <p:cNvGraphicFramePr/>
          <p:nvPr/>
        </p:nvGraphicFramePr>
        <p:xfrm>
          <a:off x="2805723" y="107169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02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S PADRAO APRESENTACAO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1426</Words>
  <Application>Microsoft Office PowerPoint</Application>
  <PresentationFormat>Personalizar</PresentationFormat>
  <Paragraphs>473</Paragraphs>
  <Slides>23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Tema do Office</vt:lpstr>
      <vt:lpstr>SES PADRAO APRESENTACAO</vt:lpstr>
      <vt:lpstr>2_Tema do Office</vt:lpstr>
      <vt:lpstr>Document</vt:lpstr>
      <vt:lpstr>Manejo dos casos graves de febre na experiência do Hospital Nereu Ramos</vt:lpstr>
      <vt:lpstr>O contexto epidemiológico</vt:lpstr>
      <vt:lpstr>Apresentação do PowerPoint</vt:lpstr>
      <vt:lpstr>A febre amarela passou a ser compreendida como:</vt:lpstr>
      <vt:lpstr>Modelo de dispersão do vírus da febre amarela em SC</vt:lpstr>
      <vt:lpstr>Distribuição das epizootias e casos humanos no período de 2020-2021</vt:lpstr>
      <vt:lpstr>Cobertura vacinal para febre amarela em SC </vt:lpstr>
      <vt:lpstr>Apresentação do PowerPoint</vt:lpstr>
      <vt:lpstr>Casos humanos de febre amarela em SC </vt:lpstr>
      <vt:lpstr>Fisiopatogenia</vt:lpstr>
      <vt:lpstr>Apresentação do PowerPoint</vt:lpstr>
      <vt:lpstr>Fases da doença humana</vt:lpstr>
      <vt:lpstr>Apresentação do PowerPoint</vt:lpstr>
      <vt:lpstr>Apresentação do PowerPoint</vt:lpstr>
      <vt:lpstr>Instrumento para facilitação da abordagem</vt:lpstr>
      <vt:lpstr>Apresentação do PowerPoint</vt:lpstr>
      <vt:lpstr>Aspectos importantes para composição do  diagnóstico diferencial</vt:lpstr>
      <vt:lpstr>Diagnóstico laboratorial específico</vt:lpstr>
      <vt:lpstr>Apresentação do PowerPoint</vt:lpstr>
      <vt:lpstr>Conclusões </vt:lpstr>
      <vt:lpstr>Agradecimento à equipe da DIVE/GEZOO/DVRH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Manejo dos casos graves de febre na experiência do Hospital Nereu Ramos</dc:title>
  <dc:creator>Marise da Silva Mattos</dc:creator>
  <cp:lastModifiedBy>Renata Ríspoli Gatti</cp:lastModifiedBy>
  <cp:revision>37</cp:revision>
  <dcterms:created xsi:type="dcterms:W3CDTF">2021-04-20T21:51:05Z</dcterms:created>
  <dcterms:modified xsi:type="dcterms:W3CDTF">2021-04-22T21:27:50Z</dcterms:modified>
</cp:coreProperties>
</file>